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838" r:id="rId1"/>
  </p:sldMasterIdLst>
  <p:notesMasterIdLst>
    <p:notesMasterId r:id="rId21"/>
  </p:notesMasterIdLst>
  <p:sldIdLst>
    <p:sldId id="256" r:id="rId2"/>
    <p:sldId id="257" r:id="rId3"/>
    <p:sldId id="258" r:id="rId4"/>
    <p:sldId id="259" r:id="rId5"/>
    <p:sldId id="273" r:id="rId6"/>
    <p:sldId id="274" r:id="rId7"/>
    <p:sldId id="275" r:id="rId8"/>
    <p:sldId id="276" r:id="rId9"/>
    <p:sldId id="261" r:id="rId10"/>
    <p:sldId id="272" r:id="rId11"/>
    <p:sldId id="277" r:id="rId12"/>
    <p:sldId id="271" r:id="rId13"/>
    <p:sldId id="266" r:id="rId14"/>
    <p:sldId id="267" r:id="rId15"/>
    <p:sldId id="280" r:id="rId16"/>
    <p:sldId id="278" r:id="rId17"/>
    <p:sldId id="279" r:id="rId18"/>
    <p:sldId id="268" r:id="rId19"/>
    <p:sldId id="263" r:id="rId20"/>
  </p:sldIdLst>
  <p:sldSz cx="14630400" cy="8229600"/>
  <p:notesSz cx="8229600" cy="14630400"/>
  <p:embeddedFontLst>
    <p:embeddedFont>
      <p:font typeface="Calibri Light" panose="020F0302020204030204" pitchFamily="34" charset="0"/>
      <p:regular r:id="rId22"/>
      <p:italic r:id="rId23"/>
    </p:embeddedFont>
    <p:embeddedFont>
      <p:font typeface="맑은 고딕" panose="020B0503020000020004" pitchFamily="50" charset="-127"/>
      <p:regular r:id="rId24"/>
      <p:bold r:id="rId25"/>
    </p:embeddedFont>
    <p:embeddedFont>
      <p:font typeface="HY견고딕" panose="02030600000101010101" pitchFamily="18" charset="-127"/>
      <p:regular r:id="rId26"/>
    </p:embeddedFont>
    <p:embeddedFont>
      <p:font typeface="Calibri" panose="020F0502020204030204" pitchFamily="34" charset="0"/>
      <p:regular r:id="rId27"/>
      <p:bold r:id="rId28"/>
      <p:italic r:id="rId29"/>
      <p:boldItalic r:id="rId30"/>
    </p:embeddedFont>
    <p:embeddedFont>
      <p:font typeface="Red Hat Text" panose="020B0600000101010101" charset="0"/>
      <p:regular r:id="rId31"/>
    </p:embeddedFont>
    <p:embeddedFont>
      <p:font typeface="Merriweather Bold" panose="020B0600000101010101" charset="0"/>
      <p:regular r:id="rId32"/>
      <p:bold r:id="rId33"/>
    </p:embeddedFont>
    <p:embeddedFont>
      <p:font typeface="AppleSDGothicNeoM00" panose="02000503000000000000" pitchFamily="2" charset="-127"/>
      <p:regular r:id="rId34"/>
    </p:embeddedFont>
    <p:embeddedFont>
      <p:font typeface="AppleSDGothicNeoL00" panose="02000503000000000000" pitchFamily="2" charset="-127"/>
      <p:regular r:id="rId35"/>
    </p:embeddedFont>
    <p:embeddedFont>
      <p:font typeface="Roboto Light" panose="020B0600000101010101" charset="0"/>
      <p:regular r:id="rId36"/>
    </p:embeddedFont>
    <p:embeddedFont>
      <p:font typeface="AppleSDGothicNeoB00" panose="02000503000000000000" pitchFamily="2" charset="-127"/>
      <p:regular r:id="rId37"/>
    </p:embeddedFont>
    <p:embeddedFont>
      <p:font typeface="Open Sans" panose="020B0600000101010101" charset="-127"/>
      <p:regular r:id="rId38"/>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B" initials="K" lastIdx="1" clrIdx="0">
    <p:extLst>
      <p:ext uri="{19B8F6BF-5375-455C-9EA6-DF929625EA0E}">
        <p15:presenceInfo xmlns:p15="http://schemas.microsoft.com/office/powerpoint/2012/main" userId="KB"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12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6" d="100"/>
          <a:sy n="96" d="100"/>
        </p:scale>
        <p:origin x="3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commentAuthors" Target="commentAuthors.xml"/><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3-05T16:00:42.978" idx="1">
    <p:pos x="10" y="10"/>
    <p:text/>
    <p:extLst>
      <p:ext uri="{C676402C-5697-4E1C-873F-D02D1690AC5C}">
        <p15:threadingInfo xmlns:p15="http://schemas.microsoft.com/office/powerpoint/2012/main" timeZoneBias="-54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edia1.wmv>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560338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693171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971086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427703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3394518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ko-KR" altLang="en-US" smtClean="0"/>
              <a:t>마스터 제목 스타일 편집</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ko-KR" altLang="en-US" smtClean="0"/>
              <a:t>클릭하여 마스터 부제목 스타일 편집</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9567630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1991502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ko-KR" altLang="en-US" smtClean="0"/>
              <a:t>마스터 제목 스타일 편집</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0396259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57444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844520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1774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64309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74591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292312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64852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39436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Content Placeholder 2"/>
          <p:cNvSpPr>
            <a:spLocks noGrp="1"/>
          </p:cNvSpPr>
          <p:nvPr>
            <p:ph idx="1"/>
          </p:nvPr>
        </p:nvSpPr>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4754289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ko-KR" altLang="en-US" smtClean="0"/>
              <a:t>마스터 제목 스타일 편집</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ko-KR" altLang="en-US" smtClean="0"/>
              <a:t>마스터 텍스트 스타일 편집</a:t>
            </a:r>
          </a:p>
        </p:txBody>
      </p:sp>
      <p:sp>
        <p:nvSpPr>
          <p:cNvPr id="4" name="Date Placeholder 3"/>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3799495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43148582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ko-KR" altLang="en-US" smtClean="0"/>
              <a:t>마스터 제목 스타일 편집</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ko-KR" altLang="en-US" smtClean="0"/>
              <a:t>마스터 텍스트 스타일 편집</a:t>
            </a:r>
          </a:p>
        </p:txBody>
      </p:sp>
      <p:sp>
        <p:nvSpPr>
          <p:cNvPr id="4" name="Content Placeholder 3"/>
          <p:cNvSpPr>
            <a:spLocks noGrp="1"/>
          </p:cNvSpPr>
          <p:nvPr>
            <p:ph sz="half" idx="2"/>
          </p:nvPr>
        </p:nvSpPr>
        <p:spPr>
          <a:xfrm>
            <a:off x="1007746" y="3006090"/>
            <a:ext cx="6189344" cy="4421506"/>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ko-KR" altLang="en-US" smtClean="0"/>
              <a:t>마스터 텍스트 스타일 편집</a:t>
            </a:r>
          </a:p>
        </p:txBody>
      </p:sp>
      <p:sp>
        <p:nvSpPr>
          <p:cNvPr id="6" name="Content Placeholder 5"/>
          <p:cNvSpPr>
            <a:spLocks noGrp="1"/>
          </p:cNvSpPr>
          <p:nvPr>
            <p:ph sz="quarter" idx="4"/>
          </p:nvPr>
        </p:nvSpPr>
        <p:spPr>
          <a:xfrm>
            <a:off x="7406640" y="3006090"/>
            <a:ext cx="6219826" cy="4421506"/>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1115992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3175418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2970819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ko-KR" altLang="en-US" smtClean="0"/>
              <a:t>마스터 제목 스타일 편집</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ko-KR" altLang="en-US" smtClean="0"/>
              <a:t>마스터 텍스트 스타일 편집</a:t>
            </a:r>
          </a:p>
        </p:txBody>
      </p:sp>
      <p:sp>
        <p:nvSpPr>
          <p:cNvPr id="5" name="Date Placeholder 4"/>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420943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ko-KR" altLang="en-US" smtClean="0"/>
              <a:t>마스터 제목 스타일 편집</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ko-KR" altLang="en-US" smtClean="0"/>
              <a:t>그림을 추가하려면 아이콘을 클릭하십시오</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ko-KR" altLang="en-US" smtClean="0"/>
              <a:t>마스터 텍스트 스타일 편집</a:t>
            </a:r>
          </a:p>
        </p:txBody>
      </p:sp>
      <p:sp>
        <p:nvSpPr>
          <p:cNvPr id="5" name="Date Placeholder 4"/>
          <p:cNvSpPr>
            <a:spLocks noGrp="1"/>
          </p:cNvSpPr>
          <p:nvPr>
            <p:ph type="dt" sz="half" idx="10"/>
          </p:nvPr>
        </p:nvSpPr>
        <p:spPr/>
        <p:txBody>
          <a:bodyPr/>
          <a:lstStyle/>
          <a:p>
            <a:fld id="{C764DE79-268F-4C1A-8933-263129D2AF90}" type="datetimeFigureOut">
              <a:rPr lang="en-US" smtClean="0"/>
              <a:t>3/7/2025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5794969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ko-KR" altLang="en-US" smtClean="0"/>
              <a:t>마스터 제목 스타일 편집</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3/7/2025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1062013873"/>
      </p:ext>
    </p:extLst>
  </p:cSld>
  <p:clrMap bg1="dk1" tx1="lt1" bg2="dk2" tx2="lt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 id="2147483852" r:id="rId14"/>
    <p:sldLayoutId id="2147483853" r:id="rId15"/>
    <p:sldLayoutId id="2147483854" r:id="rId16"/>
    <p:sldLayoutId id="2147483855" r:id="rId17"/>
    <p:sldLayoutId id="2147483856" r:id="rId18"/>
    <p:sldLayoutId id="2147483857" r:id="rId19"/>
  </p:sldLayoutIdLst>
  <p:hf sldNum="0" hdr="0" ftr="0" dt="0"/>
  <p:txStyles>
    <p:titleStyle>
      <a:lvl1pPr algn="l" defTabSz="1097280" rtl="0" eaLnBrk="1" latinLnBrk="1"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1"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1"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1"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1"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1" hangingPunct="1">
        <a:defRPr sz="2160" kern="1200">
          <a:solidFill>
            <a:schemeClr val="tx1"/>
          </a:solidFill>
          <a:latin typeface="+mn-lt"/>
          <a:ea typeface="+mn-ea"/>
          <a:cs typeface="+mn-cs"/>
        </a:defRPr>
      </a:lvl1pPr>
      <a:lvl2pPr marL="548640" algn="l" defTabSz="1097280" rtl="0" eaLnBrk="1" latinLnBrk="1" hangingPunct="1">
        <a:defRPr sz="2160" kern="1200">
          <a:solidFill>
            <a:schemeClr val="tx1"/>
          </a:solidFill>
          <a:latin typeface="+mn-lt"/>
          <a:ea typeface="+mn-ea"/>
          <a:cs typeface="+mn-cs"/>
        </a:defRPr>
      </a:lvl2pPr>
      <a:lvl3pPr marL="1097280" algn="l" defTabSz="1097280" rtl="0" eaLnBrk="1" latinLnBrk="1" hangingPunct="1">
        <a:defRPr sz="2160" kern="1200">
          <a:solidFill>
            <a:schemeClr val="tx1"/>
          </a:solidFill>
          <a:latin typeface="+mn-lt"/>
          <a:ea typeface="+mn-ea"/>
          <a:cs typeface="+mn-cs"/>
        </a:defRPr>
      </a:lvl3pPr>
      <a:lvl4pPr marL="1645920" algn="l" defTabSz="1097280" rtl="0" eaLnBrk="1" latinLnBrk="1" hangingPunct="1">
        <a:defRPr sz="2160" kern="1200">
          <a:solidFill>
            <a:schemeClr val="tx1"/>
          </a:solidFill>
          <a:latin typeface="+mn-lt"/>
          <a:ea typeface="+mn-ea"/>
          <a:cs typeface="+mn-cs"/>
        </a:defRPr>
      </a:lvl4pPr>
      <a:lvl5pPr marL="2194560" algn="l" defTabSz="1097280" rtl="0" eaLnBrk="1" latinLnBrk="1" hangingPunct="1">
        <a:defRPr sz="2160" kern="1200">
          <a:solidFill>
            <a:schemeClr val="tx1"/>
          </a:solidFill>
          <a:latin typeface="+mn-lt"/>
          <a:ea typeface="+mn-ea"/>
          <a:cs typeface="+mn-cs"/>
        </a:defRPr>
      </a:lvl5pPr>
      <a:lvl6pPr marL="2743200" algn="l" defTabSz="1097280" rtl="0" eaLnBrk="1" latinLnBrk="1" hangingPunct="1">
        <a:defRPr sz="2160" kern="1200">
          <a:solidFill>
            <a:schemeClr val="tx1"/>
          </a:solidFill>
          <a:latin typeface="+mn-lt"/>
          <a:ea typeface="+mn-ea"/>
          <a:cs typeface="+mn-cs"/>
        </a:defRPr>
      </a:lvl6pPr>
      <a:lvl7pPr marL="3291840" algn="l" defTabSz="1097280" rtl="0" eaLnBrk="1" latinLnBrk="1" hangingPunct="1">
        <a:defRPr sz="2160" kern="1200">
          <a:solidFill>
            <a:schemeClr val="tx1"/>
          </a:solidFill>
          <a:latin typeface="+mn-lt"/>
          <a:ea typeface="+mn-ea"/>
          <a:cs typeface="+mn-cs"/>
        </a:defRPr>
      </a:lvl7pPr>
      <a:lvl8pPr marL="3840480" algn="l" defTabSz="1097280" rtl="0" eaLnBrk="1" latinLnBrk="1" hangingPunct="1">
        <a:defRPr sz="2160" kern="1200">
          <a:solidFill>
            <a:schemeClr val="tx1"/>
          </a:solidFill>
          <a:latin typeface="+mn-lt"/>
          <a:ea typeface="+mn-ea"/>
          <a:cs typeface="+mn-cs"/>
        </a:defRPr>
      </a:lvl8pPr>
      <a:lvl9pPr marL="4389120" algn="l" defTabSz="1097280" rtl="0" eaLnBrk="1" latinLnBrk="1"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7.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2.wmv"/><Relationship Id="rId1" Type="http://schemas.microsoft.com/office/2007/relationships/media" Target="../media/media2.wmv"/><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5.xml"/><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473166"/>
            <a:ext cx="5734764"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EpicGames 사이트 구현</a:t>
            </a:r>
            <a:endParaRPr lang="en-US" sz="4400" dirty="0">
              <a:latin typeface="HY견고딕" panose="02030600000101010101" pitchFamily="18" charset="-127"/>
              <a:ea typeface="HY견고딕" panose="02030600000101010101" pitchFamily="18" charset="-127"/>
            </a:endParaRPr>
          </a:p>
        </p:txBody>
      </p:sp>
      <p:sp>
        <p:nvSpPr>
          <p:cNvPr id="4" name="Text 1"/>
          <p:cNvSpPr/>
          <p:nvPr/>
        </p:nvSpPr>
        <p:spPr>
          <a:xfrm>
            <a:off x="6515576" y="6581480"/>
            <a:ext cx="7468553" cy="1532096"/>
          </a:xfrm>
          <a:prstGeom prst="rect">
            <a:avLst/>
          </a:prstGeom>
          <a:noFill/>
          <a:ln/>
        </p:spPr>
        <p:txBody>
          <a:bodyPr wrap="square" lIns="0" tIns="0" rIns="0" bIns="0" rtlCol="0" anchor="t"/>
          <a:lstStyle/>
          <a:p>
            <a:pPr marL="0" indent="0" algn="r">
              <a:lnSpc>
                <a:spcPts val="3000"/>
              </a:lnSpc>
              <a:buNone/>
            </a:pPr>
            <a:r>
              <a:rPr lang="en-US" sz="1850" dirty="0" smtClean="0">
                <a:latin typeface="HY견고딕" panose="02030600000101010101" pitchFamily="18" charset="-127"/>
                <a:ea typeface="HY견고딕" panose="02030600000101010101" pitchFamily="18" charset="-127"/>
                <a:cs typeface="Roboto Light" pitchFamily="34" charset="-120"/>
              </a:rPr>
              <a:t>2조 </a:t>
            </a:r>
          </a:p>
          <a:p>
            <a:pPr marL="0" indent="0" algn="r">
              <a:lnSpc>
                <a:spcPts val="3000"/>
              </a:lnSpc>
              <a:buNone/>
            </a:pPr>
            <a:r>
              <a:rPr lang="en-US" sz="1850" dirty="0" err="1" smtClean="0">
                <a:latin typeface="HY견고딕" panose="02030600000101010101" pitchFamily="18" charset="-127"/>
                <a:ea typeface="HY견고딕" panose="02030600000101010101" pitchFamily="18" charset="-127"/>
                <a:cs typeface="Roboto Light" pitchFamily="34" charset="-120"/>
              </a:rPr>
              <a:t>박민욱</a:t>
            </a:r>
            <a:r>
              <a:rPr lang="en-US" sz="1850" dirty="0" smtClean="0">
                <a:latin typeface="HY견고딕" panose="02030600000101010101" pitchFamily="18" charset="-127"/>
                <a:ea typeface="HY견고딕" panose="02030600000101010101" pitchFamily="18" charset="-127"/>
                <a:cs typeface="Roboto Light" pitchFamily="34" charset="-120"/>
              </a:rPr>
              <a:t>, </a:t>
            </a:r>
            <a:r>
              <a:rPr lang="en-US" sz="1850" dirty="0" err="1" smtClean="0">
                <a:latin typeface="HY견고딕" panose="02030600000101010101" pitchFamily="18" charset="-127"/>
                <a:ea typeface="HY견고딕" panose="02030600000101010101" pitchFamily="18" charset="-127"/>
                <a:cs typeface="Roboto Light" pitchFamily="34" charset="-120"/>
              </a:rPr>
              <a:t>신유현</a:t>
            </a:r>
            <a:r>
              <a:rPr lang="en-US" sz="1850" dirty="0" smtClean="0">
                <a:latin typeface="HY견고딕" panose="02030600000101010101" pitchFamily="18" charset="-127"/>
                <a:ea typeface="HY견고딕" panose="02030600000101010101" pitchFamily="18" charset="-127"/>
                <a:cs typeface="Roboto Light" pitchFamily="34" charset="-120"/>
              </a:rPr>
              <a:t>, </a:t>
            </a:r>
            <a:r>
              <a:rPr lang="en-US" sz="1850" dirty="0" err="1" smtClean="0">
                <a:latin typeface="HY견고딕" panose="02030600000101010101" pitchFamily="18" charset="-127"/>
                <a:ea typeface="HY견고딕" panose="02030600000101010101" pitchFamily="18" charset="-127"/>
                <a:cs typeface="Roboto Light" pitchFamily="34" charset="-120"/>
              </a:rPr>
              <a:t>황재홍</a:t>
            </a:r>
            <a:r>
              <a:rPr lang="en-US" sz="1850" dirty="0" smtClean="0">
                <a:latin typeface="HY견고딕" panose="02030600000101010101" pitchFamily="18" charset="-127"/>
                <a:ea typeface="HY견고딕" panose="02030600000101010101" pitchFamily="18" charset="-127"/>
                <a:cs typeface="Roboto Light" pitchFamily="34" charset="-120"/>
              </a:rPr>
              <a:t>, </a:t>
            </a:r>
            <a:r>
              <a:rPr lang="en-US" sz="1850" dirty="0" err="1" smtClean="0">
                <a:latin typeface="HY견고딕" panose="02030600000101010101" pitchFamily="18" charset="-127"/>
                <a:ea typeface="HY견고딕" panose="02030600000101010101" pitchFamily="18" charset="-127"/>
                <a:cs typeface="Roboto Light" pitchFamily="34" charset="-120"/>
              </a:rPr>
              <a:t>윤정서</a:t>
            </a:r>
            <a:r>
              <a:rPr lang="en-US" sz="1850" dirty="0" smtClean="0">
                <a:latin typeface="HY견고딕" panose="02030600000101010101" pitchFamily="18" charset="-127"/>
                <a:ea typeface="HY견고딕" panose="02030600000101010101" pitchFamily="18" charset="-127"/>
                <a:cs typeface="Roboto Light" pitchFamily="34" charset="-120"/>
              </a:rPr>
              <a:t>, </a:t>
            </a:r>
            <a:r>
              <a:rPr lang="en-US" sz="1850" dirty="0" err="1" smtClean="0">
                <a:latin typeface="HY견고딕" panose="02030600000101010101" pitchFamily="18" charset="-127"/>
                <a:ea typeface="HY견고딕" panose="02030600000101010101" pitchFamily="18" charset="-127"/>
                <a:cs typeface="Roboto Light" pitchFamily="34" charset="-120"/>
              </a:rPr>
              <a:t>정인교</a:t>
            </a:r>
            <a:r>
              <a:rPr lang="en-US" sz="1850" dirty="0" smtClean="0">
                <a:latin typeface="HY견고딕" panose="02030600000101010101" pitchFamily="18" charset="-127"/>
                <a:ea typeface="HY견고딕" panose="02030600000101010101" pitchFamily="18" charset="-127"/>
                <a:cs typeface="Roboto Light" pitchFamily="34" charset="-120"/>
              </a:rPr>
              <a:t> </a:t>
            </a:r>
            <a:endParaRPr lang="en-US" sz="18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9236" y="1240902"/>
            <a:ext cx="5798292" cy="4496707"/>
          </a:xfrm>
          <a:prstGeom prst="rect">
            <a:avLst/>
          </a:prstGeom>
        </p:spPr>
      </p:pic>
      <p:sp>
        <p:nvSpPr>
          <p:cNvPr id="4" name="Text 0"/>
          <p:cNvSpPr/>
          <p:nvPr/>
        </p:nvSpPr>
        <p:spPr>
          <a:xfrm>
            <a:off x="3958185" y="224466"/>
            <a:ext cx="6201966" cy="647105"/>
          </a:xfrm>
          <a:prstGeom prst="rect">
            <a:avLst/>
          </a:prstGeom>
          <a:noFill/>
          <a:ln/>
        </p:spPr>
        <p:txBody>
          <a:bodyPr wrap="none" lIns="0" tIns="0" rIns="0" bIns="0" rtlCol="0" anchor="t"/>
          <a:lstStyle/>
          <a:p>
            <a:pPr marL="0" indent="0" algn="ctr">
              <a:lnSpc>
                <a:spcPts val="5050"/>
              </a:lnSpc>
              <a:buNone/>
            </a:pPr>
            <a:r>
              <a:rPr lang="en-US" sz="4050" dirty="0" smtClean="0">
                <a:latin typeface="HY견고딕" panose="02030600000101010101" pitchFamily="18" charset="-127"/>
                <a:ea typeface="HY견고딕" panose="02030600000101010101" pitchFamily="18" charset="-127"/>
                <a:cs typeface="Red Hat Text" pitchFamily="34" charset="-120"/>
              </a:rPr>
              <a:t>Signup Page</a:t>
            </a:r>
            <a:endParaRPr lang="en-US" sz="4050" dirty="0">
              <a:latin typeface="HY견고딕" panose="02030600000101010101" pitchFamily="18" charset="-127"/>
              <a:ea typeface="HY견고딕" panose="02030600000101010101" pitchFamily="18" charset="-127"/>
            </a:endParaRPr>
          </a:p>
        </p:txBody>
      </p:sp>
      <p:sp>
        <p:nvSpPr>
          <p:cNvPr id="7" name="TextBox 6"/>
          <p:cNvSpPr txBox="1"/>
          <p:nvPr/>
        </p:nvSpPr>
        <p:spPr>
          <a:xfrm>
            <a:off x="8958204" y="6128989"/>
            <a:ext cx="4840356" cy="369332"/>
          </a:xfrm>
          <a:prstGeom prst="rect">
            <a:avLst/>
          </a:prstGeom>
          <a:noFill/>
        </p:spPr>
        <p:txBody>
          <a:bodyPr wrap="square" rtlCol="0">
            <a:spAutoFit/>
          </a:bodyPr>
          <a:lstStyle/>
          <a:p>
            <a:r>
              <a:rPr lang="en-US" altLang="ko-KR" dirty="0" smtClean="0">
                <a:latin typeface="HY견고딕" panose="02030600000101010101" pitchFamily="18" charset="-127"/>
                <a:ea typeface="HY견고딕" panose="02030600000101010101" pitchFamily="18" charset="-127"/>
              </a:rPr>
              <a:t>Sweet alert2</a:t>
            </a:r>
            <a:r>
              <a:rPr lang="ko-KR" altLang="en-US" dirty="0" smtClean="0">
                <a:latin typeface="HY견고딕" panose="02030600000101010101" pitchFamily="18" charset="-127"/>
                <a:ea typeface="HY견고딕" panose="02030600000101010101" pitchFamily="18" charset="-127"/>
              </a:rPr>
              <a:t>를 사용해 만들어본 이용약관</a:t>
            </a:r>
            <a:endParaRPr lang="ko-KR" altLang="en-US" dirty="0">
              <a:latin typeface="HY견고딕" panose="02030600000101010101" pitchFamily="18" charset="-127"/>
              <a:ea typeface="HY견고딕" panose="02030600000101010101" pitchFamily="18" charset="-127"/>
            </a:endParaRPr>
          </a:p>
        </p:txBody>
      </p:sp>
      <p:pic>
        <p:nvPicPr>
          <p:cNvPr id="8" name="그림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465" y="1216069"/>
            <a:ext cx="5799600" cy="4521540"/>
          </a:xfrm>
          <a:prstGeom prst="rect">
            <a:avLst/>
          </a:prstGeom>
        </p:spPr>
      </p:pic>
      <p:sp>
        <p:nvSpPr>
          <p:cNvPr id="10" name="오른쪽 화살표 9"/>
          <p:cNvSpPr/>
          <p:nvPr/>
        </p:nvSpPr>
        <p:spPr>
          <a:xfrm>
            <a:off x="6636936" y="3008232"/>
            <a:ext cx="1586429" cy="1145754"/>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HY견고딕" panose="02030600000101010101" pitchFamily="18" charset="-127"/>
              <a:ea typeface="HY견고딕" panose="02030600000101010101" pitchFamily="18" charset="-127"/>
            </a:endParaRPr>
          </a:p>
        </p:txBody>
      </p:sp>
      <p:sp>
        <p:nvSpPr>
          <p:cNvPr id="11" name="TextBox 10"/>
          <p:cNvSpPr txBox="1"/>
          <p:nvPr/>
        </p:nvSpPr>
        <p:spPr>
          <a:xfrm>
            <a:off x="1400633" y="6128989"/>
            <a:ext cx="4840356" cy="369332"/>
          </a:xfrm>
          <a:prstGeom prst="rect">
            <a:avLst/>
          </a:prstGeom>
          <a:noFill/>
        </p:spPr>
        <p:txBody>
          <a:bodyPr wrap="square" rtlCol="0">
            <a:spAutoFit/>
          </a:bodyPr>
          <a:lstStyle/>
          <a:p>
            <a:pPr algn="ctr"/>
            <a:r>
              <a:rPr lang="ko-KR" altLang="en-US" dirty="0" smtClean="0">
                <a:latin typeface="HY견고딕" panose="02030600000101010101" pitchFamily="18" charset="-127"/>
                <a:ea typeface="HY견고딕" panose="02030600000101010101" pitchFamily="18" charset="-127"/>
              </a:rPr>
              <a:t>처음에 만들었던 이용약관</a:t>
            </a:r>
            <a:endParaRPr lang="ko-KR" altLang="en-US" dirty="0">
              <a:latin typeface="HY견고딕" panose="02030600000101010101" pitchFamily="18" charset="-127"/>
              <a:ea typeface="HY견고딕" panose="02030600000101010101" pitchFamily="18" charset="-127"/>
            </a:endParaRPr>
          </a:p>
        </p:txBody>
      </p:sp>
      <p:sp>
        <p:nvSpPr>
          <p:cNvPr id="13" name="모서리가 둥근 직사각형 12"/>
          <p:cNvSpPr/>
          <p:nvPr/>
        </p:nvSpPr>
        <p:spPr>
          <a:xfrm>
            <a:off x="1400633" y="6768516"/>
            <a:ext cx="11799065" cy="9512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smtClean="0">
                <a:latin typeface="HY견고딕" panose="02030600000101010101" pitchFamily="18" charset="-127"/>
                <a:ea typeface="HY견고딕" panose="02030600000101010101" pitchFamily="18" charset="-127"/>
              </a:rPr>
              <a:t>기능은 동일하지만</a:t>
            </a:r>
            <a:r>
              <a:rPr lang="en-US" altLang="ko-KR" dirty="0" smtClean="0">
                <a:latin typeface="HY견고딕" panose="02030600000101010101" pitchFamily="18" charset="-127"/>
                <a:ea typeface="HY견고딕" panose="02030600000101010101" pitchFamily="18" charset="-127"/>
              </a:rPr>
              <a:t>, </a:t>
            </a:r>
            <a:r>
              <a:rPr lang="ko-KR" altLang="en-US" dirty="0" smtClean="0">
                <a:latin typeface="HY견고딕" panose="02030600000101010101" pitchFamily="18" charset="-127"/>
                <a:ea typeface="HY견고딕" panose="02030600000101010101" pitchFamily="18" charset="-127"/>
              </a:rPr>
              <a:t>독립적으로 분리하여 더 명확하게 한 눈에 보이도록 개선</a:t>
            </a:r>
            <a:endParaRPr lang="ko-KR" altLang="en-US" dirty="0">
              <a:latin typeface="HY견고딕" panose="02030600000101010101" pitchFamily="18" charset="-127"/>
              <a:ea typeface="HY견고딕" panose="02030600000101010101" pitchFamily="18" charset="-127"/>
            </a:endParaRPr>
          </a:p>
        </p:txBody>
      </p:sp>
    </p:spTree>
    <p:extLst>
      <p:ext uri="{BB962C8B-B14F-4D97-AF65-F5344CB8AC3E}">
        <p14:creationId xmlns:p14="http://schemas.microsoft.com/office/powerpoint/2010/main" val="12395009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958185" y="224466"/>
            <a:ext cx="6201966" cy="647105"/>
          </a:xfrm>
          <a:prstGeom prst="rect">
            <a:avLst/>
          </a:prstGeom>
          <a:noFill/>
          <a:ln/>
        </p:spPr>
        <p:txBody>
          <a:bodyPr wrap="none" lIns="0" tIns="0" rIns="0" bIns="0" rtlCol="0" anchor="t"/>
          <a:lstStyle/>
          <a:p>
            <a:pPr marL="0" indent="0" algn="ctr">
              <a:lnSpc>
                <a:spcPts val="5050"/>
              </a:lnSpc>
              <a:buNone/>
            </a:pPr>
            <a:r>
              <a:rPr lang="en-US" sz="4050" dirty="0" smtClean="0">
                <a:latin typeface="HY견고딕" panose="02030600000101010101" pitchFamily="18" charset="-127"/>
                <a:ea typeface="HY견고딕" panose="02030600000101010101" pitchFamily="18" charset="-127"/>
                <a:cs typeface="Red Hat Text" pitchFamily="34" charset="-120"/>
              </a:rPr>
              <a:t>Signup Page</a:t>
            </a:r>
            <a:endParaRPr lang="en-US" sz="4050" dirty="0">
              <a:latin typeface="HY견고딕" panose="02030600000101010101" pitchFamily="18" charset="-127"/>
              <a:ea typeface="HY견고딕" panose="02030600000101010101" pitchFamily="18" charset="-127"/>
            </a:endParaRPr>
          </a:p>
        </p:txBody>
      </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478" y="1365819"/>
            <a:ext cx="6907695" cy="6535789"/>
          </a:xfrm>
          <a:prstGeom prst="rect">
            <a:avLst/>
          </a:prstGeom>
        </p:spPr>
      </p:pic>
      <p:pic>
        <p:nvPicPr>
          <p:cNvPr id="4" name="그림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0878" y="1365818"/>
            <a:ext cx="5874027" cy="6535789"/>
          </a:xfrm>
          <a:prstGeom prst="rect">
            <a:avLst/>
          </a:prstGeom>
        </p:spPr>
      </p:pic>
    </p:spTree>
    <p:extLst>
      <p:ext uri="{BB962C8B-B14F-4D97-AF65-F5344CB8AC3E}">
        <p14:creationId xmlns:p14="http://schemas.microsoft.com/office/powerpoint/2010/main" val="3385583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34484" y="498515"/>
            <a:ext cx="7806809" cy="533162"/>
          </a:xfrm>
          <a:prstGeom prst="rect">
            <a:avLst/>
          </a:prstGeom>
          <a:noFill/>
          <a:ln/>
        </p:spPr>
        <p:txBody>
          <a:bodyPr wrap="none" lIns="0" tIns="0" rIns="0" bIns="0" rtlCol="0" anchor="t"/>
          <a:lstStyle/>
          <a:p>
            <a:pPr marL="0" indent="0">
              <a:lnSpc>
                <a:spcPts val="4150"/>
              </a:lnSpc>
              <a:buNone/>
            </a:pPr>
            <a:r>
              <a:rPr lang="en-US" sz="3350" dirty="0">
                <a:latin typeface="HY견고딕" panose="02030600000101010101" pitchFamily="18" charset="-127"/>
                <a:ea typeface="HY견고딕" panose="02030600000101010101" pitchFamily="18" charset="-127"/>
                <a:cs typeface="Red Hat Text" pitchFamily="34" charset="-120"/>
              </a:rPr>
              <a:t>구현 기능 상세: </a:t>
            </a:r>
            <a:r>
              <a:rPr lang="en-US" sz="3350" dirty="0" err="1" smtClean="0">
                <a:latin typeface="HY견고딕" panose="02030600000101010101" pitchFamily="18" charset="-127"/>
                <a:ea typeface="HY견고딕" panose="02030600000101010101" pitchFamily="18" charset="-127"/>
                <a:cs typeface="Red Hat Text" pitchFamily="34" charset="-120"/>
              </a:rPr>
              <a:t>GamePage</a:t>
            </a:r>
            <a:endParaRPr lang="en-US" sz="3350" dirty="0">
              <a:latin typeface="HY견고딕" panose="02030600000101010101" pitchFamily="18" charset="-127"/>
              <a:ea typeface="HY견고딕" panose="02030600000101010101" pitchFamily="18" charset="-127"/>
            </a:endParaRPr>
          </a:p>
        </p:txBody>
      </p:sp>
      <p:sp>
        <p:nvSpPr>
          <p:cNvPr id="4" name="Text 1"/>
          <p:cNvSpPr/>
          <p:nvPr/>
        </p:nvSpPr>
        <p:spPr>
          <a:xfrm>
            <a:off x="238539" y="6806669"/>
            <a:ext cx="8070574" cy="266462"/>
          </a:xfrm>
          <a:prstGeom prst="rect">
            <a:avLst/>
          </a:prstGeom>
          <a:noFill/>
          <a:ln/>
        </p:spPr>
        <p:txBody>
          <a:bodyPr wrap="none" lIns="0" tIns="0" rIns="0" bIns="0" rtlCol="0" anchor="t"/>
          <a:lstStyle/>
          <a:p>
            <a:pPr marL="0" indent="0" algn="ctr">
              <a:lnSpc>
                <a:spcPts val="2050"/>
              </a:lnSpc>
              <a:buNone/>
            </a:pPr>
            <a:r>
              <a:rPr lang="en-US" sz="1650" dirty="0" err="1" smtClean="0">
                <a:latin typeface="HY견고딕" panose="02030600000101010101" pitchFamily="18" charset="-127"/>
                <a:ea typeface="HY견고딕" panose="02030600000101010101" pitchFamily="18" charset="-127"/>
                <a:cs typeface="Red Hat Text" pitchFamily="34" charset="-120"/>
              </a:rPr>
              <a:t>GamePage</a:t>
            </a:r>
            <a:r>
              <a:rPr lang="en-US" sz="1650" dirty="0" smtClean="0">
                <a:latin typeface="HY견고딕" panose="02030600000101010101" pitchFamily="18" charset="-127"/>
                <a:ea typeface="HY견고딕" panose="02030600000101010101" pitchFamily="18" charset="-127"/>
                <a:cs typeface="Red Hat Text" pitchFamily="34" charset="-120"/>
              </a:rPr>
              <a:t> </a:t>
            </a:r>
            <a:r>
              <a:rPr lang="en-US" altLang="ko-KR" sz="1650" dirty="0" smtClean="0">
                <a:latin typeface="HY견고딕" panose="02030600000101010101" pitchFamily="18" charset="-127"/>
                <a:ea typeface="HY견고딕" panose="02030600000101010101" pitchFamily="18" charset="-127"/>
                <a:cs typeface="Red Hat Text" pitchFamily="34" charset="-120"/>
              </a:rPr>
              <a:t> ex)Madden NFL 25</a:t>
            </a:r>
            <a:endParaRPr lang="en-US" sz="1650" dirty="0">
              <a:latin typeface="HY견고딕" panose="02030600000101010101" pitchFamily="18" charset="-127"/>
              <a:ea typeface="HY견고딕" panose="02030600000101010101" pitchFamily="18" charset="-127"/>
            </a:endParaRPr>
          </a:p>
        </p:txBody>
      </p:sp>
      <p:sp>
        <p:nvSpPr>
          <p:cNvPr id="5" name="Text 2"/>
          <p:cNvSpPr/>
          <p:nvPr/>
        </p:nvSpPr>
        <p:spPr>
          <a:xfrm>
            <a:off x="238539" y="7249545"/>
            <a:ext cx="8070574" cy="580073"/>
          </a:xfrm>
          <a:prstGeom prst="rect">
            <a:avLst/>
          </a:prstGeom>
          <a:noFill/>
          <a:ln/>
        </p:spPr>
        <p:txBody>
          <a:bodyPr wrap="square" lIns="0" tIns="0" rIns="0" bIns="0" rtlCol="0" anchor="t"/>
          <a:lstStyle/>
          <a:p>
            <a:pPr marL="0" indent="0" algn="ctr">
              <a:lnSpc>
                <a:spcPts val="2250"/>
              </a:lnSpc>
              <a:buNone/>
            </a:pPr>
            <a:r>
              <a:rPr lang="en-US" sz="1400" dirty="0">
                <a:latin typeface="HY견고딕" panose="02030600000101010101" pitchFamily="18" charset="-127"/>
                <a:ea typeface="HY견고딕" panose="02030600000101010101" pitchFamily="18" charset="-127"/>
                <a:cs typeface="Roboto Light" pitchFamily="34" charset="-120"/>
              </a:rPr>
              <a:t>각 게임에 대한 상세 정보를 제공하는 </a:t>
            </a:r>
            <a:r>
              <a:rPr lang="en-US" sz="1400" dirty="0" err="1">
                <a:latin typeface="HY견고딕" panose="02030600000101010101" pitchFamily="18" charset="-127"/>
                <a:ea typeface="HY견고딕" panose="02030600000101010101" pitchFamily="18" charset="-127"/>
                <a:cs typeface="Roboto Light" pitchFamily="34" charset="-120"/>
              </a:rPr>
              <a:t>페이지입니다</a:t>
            </a:r>
            <a:r>
              <a:rPr lang="en-US" sz="1400" dirty="0" smtClean="0">
                <a:latin typeface="HY견고딕" panose="02030600000101010101" pitchFamily="18" charset="-127"/>
                <a:ea typeface="HY견고딕" panose="02030600000101010101" pitchFamily="18" charset="-127"/>
                <a:cs typeface="Roboto Light" pitchFamily="34" charset="-120"/>
              </a:rPr>
              <a:t>.</a:t>
            </a:r>
            <a:br>
              <a:rPr lang="en-US" sz="1400" dirty="0" smtClean="0">
                <a:latin typeface="HY견고딕" panose="02030600000101010101" pitchFamily="18" charset="-127"/>
                <a:ea typeface="HY견고딕" panose="02030600000101010101" pitchFamily="18" charset="-127"/>
                <a:cs typeface="Roboto Light" pitchFamily="34" charset="-120"/>
              </a:rPr>
            </a:br>
            <a:r>
              <a:rPr lang="ko-KR" altLang="en-US" sz="1400" dirty="0" smtClean="0">
                <a:latin typeface="HY견고딕" panose="02030600000101010101" pitchFamily="18" charset="-127"/>
                <a:ea typeface="HY견고딕" panose="02030600000101010101" pitchFamily="18" charset="-127"/>
                <a:cs typeface="Roboto Light" pitchFamily="34" charset="-120"/>
              </a:rPr>
              <a:t>게임에 대한 설명</a:t>
            </a:r>
            <a:r>
              <a:rPr lang="en-US" altLang="ko-KR" sz="1400" dirty="0" smtClean="0">
                <a:latin typeface="HY견고딕" panose="02030600000101010101" pitchFamily="18" charset="-127"/>
                <a:ea typeface="HY견고딕" panose="02030600000101010101" pitchFamily="18" charset="-127"/>
                <a:cs typeface="Roboto Light" pitchFamily="34" charset="-120"/>
              </a:rPr>
              <a:t>, </a:t>
            </a:r>
            <a:r>
              <a:rPr lang="ko-KR" altLang="en-US" sz="1400" dirty="0" err="1" smtClean="0">
                <a:latin typeface="HY견고딕" panose="02030600000101010101" pitchFamily="18" charset="-127"/>
                <a:ea typeface="HY견고딕" panose="02030600000101010101" pitchFamily="18" charset="-127"/>
                <a:cs typeface="Roboto Light" pitchFamily="34" charset="-120"/>
              </a:rPr>
              <a:t>제한연령</a:t>
            </a:r>
            <a:r>
              <a:rPr lang="en-US" altLang="ko-KR" sz="1400" dirty="0" smtClean="0">
                <a:latin typeface="HY견고딕" panose="02030600000101010101" pitchFamily="18" charset="-127"/>
                <a:ea typeface="HY견고딕" panose="02030600000101010101" pitchFamily="18" charset="-127"/>
                <a:cs typeface="Roboto Light" pitchFamily="34" charset="-120"/>
              </a:rPr>
              <a:t>, </a:t>
            </a:r>
            <a:r>
              <a:rPr lang="ko-KR" altLang="en-US" sz="1400" dirty="0" smtClean="0">
                <a:latin typeface="HY견고딕" panose="02030600000101010101" pitchFamily="18" charset="-127"/>
                <a:ea typeface="HY견고딕" panose="02030600000101010101" pitchFamily="18" charset="-127"/>
                <a:cs typeface="Roboto Light" pitchFamily="34" charset="-120"/>
              </a:rPr>
              <a:t>장르</a:t>
            </a:r>
            <a:r>
              <a:rPr lang="en-US" altLang="ko-KR" sz="1400" dirty="0">
                <a:latin typeface="HY견고딕" panose="02030600000101010101" pitchFamily="18" charset="-127"/>
                <a:ea typeface="HY견고딕" panose="02030600000101010101" pitchFamily="18" charset="-127"/>
                <a:cs typeface="Roboto Light" pitchFamily="34" charset="-120"/>
              </a:rPr>
              <a:t> </a:t>
            </a:r>
            <a:r>
              <a:rPr lang="ko-KR" altLang="en-US" sz="1400" dirty="0" smtClean="0">
                <a:latin typeface="HY견고딕" panose="02030600000101010101" pitchFamily="18" charset="-127"/>
                <a:ea typeface="HY견고딕" panose="02030600000101010101" pitchFamily="18" charset="-127"/>
                <a:cs typeface="Roboto Light" pitchFamily="34" charset="-120"/>
              </a:rPr>
              <a:t>등 각종 정보 및 구매가 가능한 페이지입니다</a:t>
            </a:r>
            <a:r>
              <a:rPr lang="en-US" altLang="ko-KR" sz="1400" dirty="0" smtClean="0">
                <a:latin typeface="HY견고딕" panose="02030600000101010101" pitchFamily="18" charset="-127"/>
                <a:ea typeface="HY견고딕" panose="02030600000101010101" pitchFamily="18" charset="-127"/>
                <a:cs typeface="Roboto Light" pitchFamily="34" charset="-120"/>
              </a:rPr>
              <a:t>.</a:t>
            </a:r>
            <a:endParaRPr lang="en-US" sz="1400" dirty="0">
              <a:latin typeface="HY견고딕" panose="02030600000101010101" pitchFamily="18" charset="-127"/>
              <a:ea typeface="HY견고딕" panose="02030600000101010101" pitchFamily="18" charset="-127"/>
            </a:endParaRPr>
          </a:p>
        </p:txBody>
      </p:sp>
      <p:pic>
        <p:nvPicPr>
          <p:cNvPr id="9" name="그림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539" y="1239280"/>
            <a:ext cx="8070574" cy="5434158"/>
          </a:xfrm>
          <a:prstGeom prst="rect">
            <a:avLst/>
          </a:prstGeom>
        </p:spPr>
      </p:pic>
      <p:pic>
        <p:nvPicPr>
          <p:cNvPr id="14" name="Image 1" descr="preencoded.png"/>
          <p:cNvPicPr>
            <a:picLocks noChangeAspect="1"/>
          </p:cNvPicPr>
          <p:nvPr/>
        </p:nvPicPr>
        <p:blipFill>
          <a:blip r:embed="rId4"/>
          <a:stretch>
            <a:fillRect/>
          </a:stretch>
        </p:blipFill>
        <p:spPr>
          <a:xfrm>
            <a:off x="8441293" y="2320536"/>
            <a:ext cx="1915281" cy="879991"/>
          </a:xfrm>
          <a:prstGeom prst="rect">
            <a:avLst/>
          </a:prstGeom>
        </p:spPr>
      </p:pic>
      <p:sp>
        <p:nvSpPr>
          <p:cNvPr id="15" name="Text 1"/>
          <p:cNvSpPr/>
          <p:nvPr/>
        </p:nvSpPr>
        <p:spPr>
          <a:xfrm>
            <a:off x="11049172" y="1858934"/>
            <a:ext cx="2588538" cy="323493"/>
          </a:xfrm>
          <a:prstGeom prst="rect">
            <a:avLst/>
          </a:prstGeom>
          <a:noFill/>
          <a:ln/>
        </p:spPr>
        <p:txBody>
          <a:bodyPr wrap="none" lIns="0" tIns="0" rIns="0" bIns="0" rtlCol="0" anchor="t"/>
          <a:lstStyle/>
          <a:p>
            <a:pPr marL="0" indent="0" algn="ctr">
              <a:lnSpc>
                <a:spcPts val="2500"/>
              </a:lnSpc>
              <a:buNone/>
            </a:pPr>
            <a:r>
              <a:rPr lang="ko-KR" altLang="en-US" sz="2000" dirty="0" err="1" smtClean="0">
                <a:latin typeface="HY견고딕" panose="02030600000101010101" pitchFamily="18" charset="-127"/>
                <a:ea typeface="HY견고딕" panose="02030600000101010101" pitchFamily="18" charset="-127"/>
              </a:rPr>
              <a:t>슬라이드쇼</a:t>
            </a:r>
            <a:endParaRPr lang="ko-KR" altLang="en-US" sz="2000" dirty="0" smtClean="0">
              <a:latin typeface="HY견고딕" panose="02030600000101010101" pitchFamily="18" charset="-127"/>
              <a:ea typeface="HY견고딕" panose="02030600000101010101" pitchFamily="18" charset="-127"/>
            </a:endParaRPr>
          </a:p>
        </p:txBody>
      </p:sp>
      <p:sp>
        <p:nvSpPr>
          <p:cNvPr id="16" name="Text 2"/>
          <p:cNvSpPr/>
          <p:nvPr/>
        </p:nvSpPr>
        <p:spPr>
          <a:xfrm>
            <a:off x="10356574" y="2539302"/>
            <a:ext cx="3923586" cy="1307142"/>
          </a:xfrm>
          <a:prstGeom prst="rect">
            <a:avLst/>
          </a:prstGeom>
          <a:noFill/>
          <a:ln/>
        </p:spPr>
        <p:txBody>
          <a:bodyPr wrap="square" lIns="0" tIns="0" rIns="0" bIns="0" rtlCol="0" anchor="t"/>
          <a:lstStyle/>
          <a:p>
            <a:pPr marL="0" indent="0" algn="ctr">
              <a:lnSpc>
                <a:spcPts val="2750"/>
              </a:lnSpc>
              <a:buNone/>
            </a:pPr>
            <a:r>
              <a:rPr lang="ko-KR" altLang="en-US" sz="1700" dirty="0" smtClean="0">
                <a:latin typeface="HY견고딕" panose="02030600000101010101" pitchFamily="18" charset="-127"/>
                <a:ea typeface="HY견고딕" panose="02030600000101010101" pitchFamily="18" charset="-127"/>
              </a:rPr>
              <a:t>게임의 주요 </a:t>
            </a:r>
            <a:r>
              <a:rPr lang="ko-KR" altLang="en-US" sz="1700" dirty="0" err="1" smtClean="0">
                <a:latin typeface="HY견고딕" panose="02030600000101010101" pitchFamily="18" charset="-127"/>
                <a:ea typeface="HY견고딕" panose="02030600000101010101" pitchFamily="18" charset="-127"/>
              </a:rPr>
              <a:t>스크린샷</a:t>
            </a:r>
            <a:r>
              <a:rPr lang="en-US" altLang="ko-KR" sz="1700" dirty="0" smtClean="0">
                <a:latin typeface="HY견고딕" panose="02030600000101010101" pitchFamily="18" charset="-127"/>
                <a:ea typeface="HY견고딕" panose="02030600000101010101" pitchFamily="18" charset="-127"/>
              </a:rPr>
              <a:t>(</a:t>
            </a:r>
            <a:r>
              <a:rPr lang="ko-KR" altLang="en-US" sz="1700" dirty="0" smtClean="0">
                <a:latin typeface="HY견고딕" panose="02030600000101010101" pitchFamily="18" charset="-127"/>
                <a:ea typeface="HY견고딕" panose="02030600000101010101" pitchFamily="18" charset="-127"/>
              </a:rPr>
              <a:t>캡쳐</a:t>
            </a:r>
            <a:r>
              <a:rPr lang="en-US" altLang="ko-KR" sz="1700" dirty="0" smtClean="0">
                <a:latin typeface="HY견고딕" panose="02030600000101010101" pitchFamily="18" charset="-127"/>
                <a:ea typeface="HY견고딕" panose="02030600000101010101" pitchFamily="18" charset="-127"/>
              </a:rPr>
              <a:t>)</a:t>
            </a:r>
            <a:r>
              <a:rPr lang="ko-KR" altLang="en-US" sz="1700" dirty="0" smtClean="0">
                <a:latin typeface="HY견고딕" panose="02030600000101010101" pitchFamily="18" charset="-127"/>
                <a:ea typeface="HY견고딕" panose="02030600000101010101" pitchFamily="18" charset="-127"/>
              </a:rPr>
              <a:t>를</a:t>
            </a:r>
            <a:r>
              <a:rPr lang="en-US" altLang="ko-KR" sz="1700" dirty="0" smtClean="0">
                <a:latin typeface="HY견고딕" panose="02030600000101010101" pitchFamily="18" charset="-127"/>
                <a:ea typeface="HY견고딕" panose="02030600000101010101" pitchFamily="18" charset="-127"/>
              </a:rPr>
              <a:t/>
            </a:r>
            <a:br>
              <a:rPr lang="en-US" altLang="ko-KR" sz="1700" dirty="0" smtClean="0">
                <a:latin typeface="HY견고딕" panose="02030600000101010101" pitchFamily="18" charset="-127"/>
                <a:ea typeface="HY견고딕" panose="02030600000101010101" pitchFamily="18" charset="-127"/>
              </a:rPr>
            </a:br>
            <a:r>
              <a:rPr lang="ko-KR" altLang="en-US" sz="1700" dirty="0" smtClean="0">
                <a:latin typeface="HY견고딕" panose="02030600000101010101" pitchFamily="18" charset="-127"/>
                <a:ea typeface="HY견고딕" panose="02030600000101010101" pitchFamily="18" charset="-127"/>
              </a:rPr>
              <a:t>슬라이드쇼로 보여줘서 어떤 게임인지</a:t>
            </a:r>
            <a:r>
              <a:rPr lang="en-US" altLang="ko-KR" sz="1700" dirty="0" smtClean="0">
                <a:latin typeface="HY견고딕" panose="02030600000101010101" pitchFamily="18" charset="-127"/>
                <a:ea typeface="HY견고딕" panose="02030600000101010101" pitchFamily="18" charset="-127"/>
              </a:rPr>
              <a:t/>
            </a:r>
            <a:br>
              <a:rPr lang="en-US" altLang="ko-KR" sz="1700" dirty="0" smtClean="0">
                <a:latin typeface="HY견고딕" panose="02030600000101010101" pitchFamily="18" charset="-127"/>
                <a:ea typeface="HY견고딕" panose="02030600000101010101" pitchFamily="18" charset="-127"/>
              </a:rPr>
            </a:br>
            <a:r>
              <a:rPr lang="ko-KR" altLang="en-US" sz="1700" dirty="0" smtClean="0">
                <a:latin typeface="HY견고딕" panose="02030600000101010101" pitchFamily="18" charset="-127"/>
                <a:ea typeface="HY견고딕" panose="02030600000101010101" pitchFamily="18" charset="-127"/>
              </a:rPr>
              <a:t>알기 쉽도록 해주고 있습니다</a:t>
            </a:r>
            <a:r>
              <a:rPr lang="en-US" altLang="ko-KR" sz="1700" dirty="0" smtClean="0">
                <a:latin typeface="HY견고딕" panose="02030600000101010101" pitchFamily="18" charset="-127"/>
                <a:ea typeface="HY견고딕" panose="02030600000101010101" pitchFamily="18" charset="-127"/>
              </a:rPr>
              <a:t>.</a:t>
            </a:r>
            <a:endParaRPr lang="en-US" sz="1700" dirty="0">
              <a:latin typeface="HY견고딕" panose="02030600000101010101" pitchFamily="18" charset="-127"/>
              <a:ea typeface="HY견고딕" panose="02030600000101010101" pitchFamily="18" charset="-127"/>
            </a:endParaRPr>
          </a:p>
        </p:txBody>
      </p:sp>
      <p:sp>
        <p:nvSpPr>
          <p:cNvPr id="19" name="Text 1"/>
          <p:cNvSpPr/>
          <p:nvPr/>
        </p:nvSpPr>
        <p:spPr>
          <a:xfrm>
            <a:off x="11049172" y="4178271"/>
            <a:ext cx="2588538" cy="323493"/>
          </a:xfrm>
          <a:prstGeom prst="rect">
            <a:avLst/>
          </a:prstGeom>
          <a:noFill/>
          <a:ln/>
        </p:spPr>
        <p:txBody>
          <a:bodyPr wrap="none" lIns="0" tIns="0" rIns="0" bIns="0" rtlCol="0" anchor="t"/>
          <a:lstStyle/>
          <a:p>
            <a:pPr marL="0" indent="0" algn="ctr">
              <a:lnSpc>
                <a:spcPts val="2500"/>
              </a:lnSpc>
              <a:buNone/>
            </a:pPr>
            <a:r>
              <a:rPr lang="ko-KR" altLang="en-US" sz="2000" dirty="0" smtClean="0">
                <a:latin typeface="HY견고딕" panose="02030600000101010101" pitchFamily="18" charset="-127"/>
                <a:ea typeface="HY견고딕" panose="02030600000101010101" pitchFamily="18" charset="-127"/>
              </a:rPr>
              <a:t>게임 정보</a:t>
            </a:r>
          </a:p>
        </p:txBody>
      </p:sp>
      <p:sp>
        <p:nvSpPr>
          <p:cNvPr id="20" name="Text 2"/>
          <p:cNvSpPr/>
          <p:nvPr/>
        </p:nvSpPr>
        <p:spPr>
          <a:xfrm>
            <a:off x="10356574" y="4791079"/>
            <a:ext cx="3923586" cy="1307142"/>
          </a:xfrm>
          <a:prstGeom prst="rect">
            <a:avLst/>
          </a:prstGeom>
          <a:noFill/>
          <a:ln/>
        </p:spPr>
        <p:txBody>
          <a:bodyPr wrap="square" lIns="0" tIns="0" rIns="0" bIns="0" rtlCol="0" anchor="t"/>
          <a:lstStyle/>
          <a:p>
            <a:pPr marL="0" indent="0" algn="ctr">
              <a:lnSpc>
                <a:spcPts val="2750"/>
              </a:lnSpc>
              <a:buNone/>
            </a:pPr>
            <a:r>
              <a:rPr lang="ko-KR" altLang="en-US" sz="1700" dirty="0" smtClean="0">
                <a:latin typeface="HY견고딕" panose="02030600000101010101" pitchFamily="18" charset="-127"/>
                <a:ea typeface="HY견고딕" panose="02030600000101010101" pitchFamily="18" charset="-127"/>
              </a:rPr>
              <a:t>개발사</a:t>
            </a:r>
            <a:r>
              <a:rPr lang="en-US" altLang="ko-KR" sz="1700" dirty="0" smtClean="0">
                <a:latin typeface="HY견고딕" panose="02030600000101010101" pitchFamily="18" charset="-127"/>
                <a:ea typeface="HY견고딕" panose="02030600000101010101" pitchFamily="18" charset="-127"/>
              </a:rPr>
              <a:t>, </a:t>
            </a:r>
            <a:r>
              <a:rPr lang="ko-KR" altLang="en-US" sz="1700" dirty="0" err="1" smtClean="0">
                <a:latin typeface="HY견고딕" panose="02030600000101010101" pitchFamily="18" charset="-127"/>
                <a:ea typeface="HY견고딕" panose="02030600000101010101" pitchFamily="18" charset="-127"/>
              </a:rPr>
              <a:t>유통사</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출시일</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플랫폼 등</a:t>
            </a:r>
            <a:r>
              <a:rPr lang="en-US" altLang="ko-KR" sz="1700" dirty="0" smtClean="0">
                <a:latin typeface="HY견고딕" panose="02030600000101010101" pitchFamily="18" charset="-127"/>
                <a:ea typeface="HY견고딕" panose="02030600000101010101" pitchFamily="18" charset="-127"/>
              </a:rPr>
              <a:t/>
            </a:r>
            <a:br>
              <a:rPr lang="en-US" altLang="ko-KR" sz="1700" dirty="0" smtClean="0">
                <a:latin typeface="HY견고딕" panose="02030600000101010101" pitchFamily="18" charset="-127"/>
                <a:ea typeface="HY견고딕" panose="02030600000101010101" pitchFamily="18" charset="-127"/>
              </a:rPr>
            </a:br>
            <a:endParaRPr lang="en-US" altLang="ko-KR" sz="1700" dirty="0" smtClean="0">
              <a:latin typeface="HY견고딕" panose="02030600000101010101" pitchFamily="18" charset="-127"/>
              <a:ea typeface="HY견고딕" panose="02030600000101010101" pitchFamily="18" charset="-127"/>
            </a:endParaRPr>
          </a:p>
          <a:p>
            <a:pPr marL="0" indent="0" algn="ctr">
              <a:lnSpc>
                <a:spcPts val="2750"/>
              </a:lnSpc>
              <a:buNone/>
            </a:pPr>
            <a:r>
              <a:rPr lang="ko-KR" altLang="en-US" sz="1700" dirty="0" smtClean="0">
                <a:latin typeface="HY견고딕" panose="02030600000101010101" pitchFamily="18" charset="-127"/>
                <a:ea typeface="HY견고딕" panose="02030600000101010101" pitchFamily="18" charset="-127"/>
              </a:rPr>
              <a:t>게임에 관한 간단한 정보를 표시</a:t>
            </a:r>
            <a:endParaRPr lang="en-US" sz="1700" dirty="0">
              <a:latin typeface="HY견고딕" panose="02030600000101010101" pitchFamily="18" charset="-127"/>
              <a:ea typeface="HY견고딕" panose="02030600000101010101" pitchFamily="18" charset="-127"/>
            </a:endParaRPr>
          </a:p>
        </p:txBody>
      </p:sp>
      <p:pic>
        <p:nvPicPr>
          <p:cNvPr id="21" name="Image 2" descr="preencoded.png"/>
          <p:cNvPicPr>
            <a:picLocks noChangeAspect="1"/>
          </p:cNvPicPr>
          <p:nvPr/>
        </p:nvPicPr>
        <p:blipFill>
          <a:blip r:embed="rId5"/>
          <a:stretch>
            <a:fillRect/>
          </a:stretch>
        </p:blipFill>
        <p:spPr>
          <a:xfrm>
            <a:off x="8441292" y="4412314"/>
            <a:ext cx="1915281" cy="879991"/>
          </a:xfrm>
          <a:prstGeom prst="rect">
            <a:avLst/>
          </a:prstGeom>
        </p:spPr>
      </p:pic>
    </p:spTree>
    <p:extLst>
      <p:ext uri="{BB962C8B-B14F-4D97-AF65-F5344CB8AC3E}">
        <p14:creationId xmlns:p14="http://schemas.microsoft.com/office/powerpoint/2010/main" val="15268072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03369" y="495716"/>
            <a:ext cx="5486400" cy="3367267"/>
          </a:xfrm>
          <a:prstGeom prst="rect">
            <a:avLst/>
          </a:prstGeom>
        </p:spPr>
      </p:pic>
      <p:sp>
        <p:nvSpPr>
          <p:cNvPr id="3" name="Text 0"/>
          <p:cNvSpPr/>
          <p:nvPr/>
        </p:nvSpPr>
        <p:spPr>
          <a:xfrm>
            <a:off x="793790" y="720090"/>
            <a:ext cx="5387102" cy="673418"/>
          </a:xfrm>
          <a:prstGeom prst="rect">
            <a:avLst/>
          </a:prstGeom>
          <a:noFill/>
          <a:ln/>
        </p:spPr>
        <p:txBody>
          <a:bodyPr wrap="none" lIns="0" tIns="0" rIns="0" bIns="0" rtlCol="0" anchor="t"/>
          <a:lstStyle/>
          <a:p>
            <a:pPr marL="0" indent="0">
              <a:lnSpc>
                <a:spcPts val="5300"/>
              </a:lnSpc>
              <a:buNone/>
            </a:pPr>
            <a:r>
              <a:rPr lang="en-US" altLang="ko-KR" sz="4200" b="1" dirty="0" err="1" smtClean="0">
                <a:latin typeface="HY견고딕" panose="02030600000101010101" pitchFamily="18" charset="-127"/>
                <a:ea typeface="HY견고딕" panose="02030600000101010101" pitchFamily="18" charset="-127"/>
                <a:cs typeface="Red Hat Text" panose="020B0600000101010101" charset="0"/>
              </a:rPr>
              <a:t>Newspage</a:t>
            </a:r>
            <a:endParaRPr lang="en-US" sz="4200" dirty="0">
              <a:latin typeface="HY견고딕" panose="02030600000101010101" pitchFamily="18" charset="-127"/>
              <a:ea typeface="HY견고딕" panose="02030600000101010101" pitchFamily="18" charset="-127"/>
              <a:cs typeface="Red Hat Text" panose="020B0600000101010101" charset="0"/>
            </a:endParaRPr>
          </a:p>
        </p:txBody>
      </p:sp>
      <p:pic>
        <p:nvPicPr>
          <p:cNvPr id="4" name="Image 1" descr="preencoded.png"/>
          <p:cNvPicPr>
            <a:picLocks noChangeAspect="1"/>
          </p:cNvPicPr>
          <p:nvPr/>
        </p:nvPicPr>
        <p:blipFill>
          <a:blip r:embed="rId4"/>
          <a:stretch>
            <a:fillRect/>
          </a:stretch>
        </p:blipFill>
        <p:spPr>
          <a:xfrm>
            <a:off x="793790" y="1716643"/>
            <a:ext cx="1077397" cy="1930956"/>
          </a:xfrm>
          <a:prstGeom prst="rect">
            <a:avLst/>
          </a:prstGeom>
        </p:spPr>
      </p:pic>
      <p:sp>
        <p:nvSpPr>
          <p:cNvPr id="5" name="Text 1"/>
          <p:cNvSpPr/>
          <p:nvPr/>
        </p:nvSpPr>
        <p:spPr>
          <a:xfrm>
            <a:off x="2194322" y="1932027"/>
            <a:ext cx="2979539" cy="336590"/>
          </a:xfrm>
          <a:prstGeom prst="rect">
            <a:avLst/>
          </a:prstGeom>
          <a:noFill/>
          <a:ln/>
        </p:spPr>
        <p:txBody>
          <a:bodyPr wrap="none" lIns="0" tIns="0" rIns="0" bIns="0" rtlCol="0" anchor="t"/>
          <a:lstStyle/>
          <a:p>
            <a:pPr marL="0" indent="0" algn="l">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화면 크기에 따른 비율 문제</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6" name="Text 2"/>
          <p:cNvSpPr/>
          <p:nvPr/>
        </p:nvSpPr>
        <p:spPr>
          <a:xfrm>
            <a:off x="2194322" y="2397800"/>
            <a:ext cx="6155888" cy="1034415"/>
          </a:xfrm>
          <a:prstGeom prst="rect">
            <a:avLst/>
          </a:prstGeom>
          <a:noFill/>
          <a:ln/>
        </p:spPr>
        <p:txBody>
          <a:bodyPr wrap="square" lIns="0" tIns="0" rIns="0" bIns="0" rtlCol="0" anchor="t"/>
          <a:lstStyle/>
          <a:p>
            <a:pPr marL="0" indent="0" algn="l">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초기 반응형 디자인에서 화면 크기가 변함에 따라 콘텐츠 비율이 깨지는 문제가 발생했습니다. 특히 이미지와 텍스트가 예상치 못한 방식으로 배치되는 현상이 </a:t>
            </a:r>
            <a:r>
              <a:rPr lang="en-US" sz="1650" dirty="0" err="1">
                <a:latin typeface="HY견고딕" panose="02030600000101010101" pitchFamily="18" charset="-127"/>
                <a:ea typeface="HY견고딕" panose="02030600000101010101" pitchFamily="18" charset="-127"/>
                <a:cs typeface="Open Sans" pitchFamily="34" charset="-120"/>
              </a:rPr>
              <a:t>있었습니다</a:t>
            </a:r>
            <a:r>
              <a:rPr lang="en-US" sz="1650" dirty="0" smtClean="0">
                <a:latin typeface="HY견고딕" panose="02030600000101010101" pitchFamily="18" charset="-127"/>
                <a:ea typeface="HY견고딕" panose="02030600000101010101" pitchFamily="18" charset="-127"/>
                <a:cs typeface="Open Sans" pitchFamily="34" charset="-120"/>
              </a:rPr>
              <a:t>.</a:t>
            </a:r>
            <a:endParaRPr lang="en-US" sz="1650" dirty="0">
              <a:latin typeface="HY견고딕" panose="02030600000101010101" pitchFamily="18" charset="-127"/>
              <a:ea typeface="HY견고딕" panose="02030600000101010101" pitchFamily="18" charset="-127"/>
            </a:endParaRPr>
          </a:p>
        </p:txBody>
      </p:sp>
      <p:pic>
        <p:nvPicPr>
          <p:cNvPr id="7" name="Image 2" descr="preencoded.png"/>
          <p:cNvPicPr>
            <a:picLocks noChangeAspect="1"/>
          </p:cNvPicPr>
          <p:nvPr/>
        </p:nvPicPr>
        <p:blipFill>
          <a:blip r:embed="rId5"/>
          <a:stretch>
            <a:fillRect/>
          </a:stretch>
        </p:blipFill>
        <p:spPr>
          <a:xfrm>
            <a:off x="793790" y="3647599"/>
            <a:ext cx="1077397" cy="1930956"/>
          </a:xfrm>
          <a:prstGeom prst="rect">
            <a:avLst/>
          </a:prstGeom>
        </p:spPr>
      </p:pic>
      <p:sp>
        <p:nvSpPr>
          <p:cNvPr id="8" name="Text 3"/>
          <p:cNvSpPr/>
          <p:nvPr/>
        </p:nvSpPr>
        <p:spPr>
          <a:xfrm>
            <a:off x="2194322" y="3862983"/>
            <a:ext cx="2915722" cy="336590"/>
          </a:xfrm>
          <a:prstGeom prst="rect">
            <a:avLst/>
          </a:prstGeom>
          <a:noFill/>
          <a:ln/>
        </p:spPr>
        <p:txBody>
          <a:bodyPr wrap="none" lIns="0" tIns="0" rIns="0" bIns="0" rtlCol="0" anchor="t"/>
          <a:lstStyle/>
          <a:p>
            <a:pPr marL="0" indent="0" algn="l">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이미지와 텍스트 간격 조정</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9" name="Text 4"/>
          <p:cNvSpPr/>
          <p:nvPr/>
        </p:nvSpPr>
        <p:spPr>
          <a:xfrm>
            <a:off x="2194322" y="4328755"/>
            <a:ext cx="6155888" cy="1034415"/>
          </a:xfrm>
          <a:prstGeom prst="rect">
            <a:avLst/>
          </a:prstGeom>
          <a:noFill/>
          <a:ln/>
        </p:spPr>
        <p:txBody>
          <a:bodyPr wrap="square" lIns="0" tIns="0" rIns="0" bIns="0" rtlCol="0" anchor="t"/>
          <a:lstStyle/>
          <a:p>
            <a:pPr marL="0" indent="0" algn="l">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이미지와 텍스트 사이의 간격이 일관되지 않아 사용자 경험을 저해했습니다. 작은 화면에서는 텍스트가 너무 좁게 표시되거나, 큰 화면에서는 간격이 너무 넓게 벌어지는 문제가 있었습니다.</a:t>
            </a:r>
            <a:endParaRPr lang="en-US" sz="1650" dirty="0">
              <a:latin typeface="HY견고딕" panose="02030600000101010101" pitchFamily="18" charset="-127"/>
              <a:ea typeface="HY견고딕" panose="02030600000101010101" pitchFamily="18" charset="-127"/>
            </a:endParaRPr>
          </a:p>
        </p:txBody>
      </p:sp>
      <p:pic>
        <p:nvPicPr>
          <p:cNvPr id="10" name="Image 3" descr="preencoded.png"/>
          <p:cNvPicPr>
            <a:picLocks noChangeAspect="1"/>
          </p:cNvPicPr>
          <p:nvPr/>
        </p:nvPicPr>
        <p:blipFill>
          <a:blip r:embed="rId6"/>
          <a:stretch>
            <a:fillRect/>
          </a:stretch>
        </p:blipFill>
        <p:spPr>
          <a:xfrm>
            <a:off x="793790" y="5578554"/>
            <a:ext cx="1077397" cy="1930956"/>
          </a:xfrm>
          <a:prstGeom prst="rect">
            <a:avLst/>
          </a:prstGeom>
        </p:spPr>
      </p:pic>
      <p:sp>
        <p:nvSpPr>
          <p:cNvPr id="11" name="Text 5"/>
          <p:cNvSpPr/>
          <p:nvPr/>
        </p:nvSpPr>
        <p:spPr>
          <a:xfrm>
            <a:off x="2194322" y="5793938"/>
            <a:ext cx="2693551" cy="336590"/>
          </a:xfrm>
          <a:prstGeom prst="rect">
            <a:avLst/>
          </a:prstGeom>
          <a:noFill/>
          <a:ln/>
        </p:spPr>
        <p:txBody>
          <a:bodyPr wrap="none" lIns="0" tIns="0" rIns="0" bIns="0" rtlCol="0" anchor="t"/>
          <a:lstStyle/>
          <a:p>
            <a:pPr marL="0" indent="0" algn="l">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해결 방법</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12" name="Text 6"/>
          <p:cNvSpPr/>
          <p:nvPr/>
        </p:nvSpPr>
        <p:spPr>
          <a:xfrm>
            <a:off x="2194322" y="6259711"/>
            <a:ext cx="6155888" cy="1034415"/>
          </a:xfrm>
          <a:prstGeom prst="rect">
            <a:avLst/>
          </a:prstGeom>
          <a:noFill/>
          <a:ln/>
        </p:spPr>
        <p:txBody>
          <a:bodyPr wrap="square" lIns="0" tIns="0" rIns="0" bIns="0" rtlCol="0" anchor="t"/>
          <a:lstStyle/>
          <a:p>
            <a:pPr marL="0" indent="0" algn="l">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CSS 미디어 쿼리를 사용하여 각 화면 크기에 맞는 스타일을 적용함으로써 이러한 문제를 해결했습니다. 또한, vw 단위를 사용하여 화면 크기에 따라 이미지 비율을 동적으로 조정했습니다.</a:t>
            </a:r>
            <a:endParaRPr lang="en-US" sz="1650" dirty="0">
              <a:latin typeface="HY견고딕" panose="02030600000101010101" pitchFamily="18" charset="-127"/>
              <a:ea typeface="HY견고딕" panose="02030600000101010101" pitchFamily="18" charset="-127"/>
            </a:endParaRPr>
          </a:p>
        </p:txBody>
      </p:sp>
      <p:pic>
        <p:nvPicPr>
          <p:cNvPr id="13" name="Image 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03369" y="4076893"/>
            <a:ext cx="5486400" cy="3770679"/>
          </a:xfrm>
          <a:prstGeom prst="rect">
            <a:avLst/>
          </a:prstGeom>
        </p:spPr>
      </p:pic>
    </p:spTree>
    <p:extLst>
      <p:ext uri="{BB962C8B-B14F-4D97-AF65-F5344CB8AC3E}">
        <p14:creationId xmlns:p14="http://schemas.microsoft.com/office/powerpoint/2010/main" val="26152930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793790" y="912257"/>
            <a:ext cx="7556421" cy="1346835"/>
          </a:xfrm>
          <a:prstGeom prst="rect">
            <a:avLst/>
          </a:prstGeom>
          <a:noFill/>
          <a:ln/>
        </p:spPr>
        <p:txBody>
          <a:bodyPr wrap="square" lIns="0" tIns="0" rIns="0" bIns="0" rtlCol="0" anchor="t"/>
          <a:lstStyle/>
          <a:p>
            <a:pPr marL="0" indent="0">
              <a:lnSpc>
                <a:spcPts val="5300"/>
              </a:lnSpc>
              <a:buNone/>
            </a:pPr>
            <a:r>
              <a:rPr lang="en-US" sz="4200" b="1" dirty="0">
                <a:latin typeface="HY견고딕" panose="02030600000101010101" pitchFamily="18" charset="-127"/>
                <a:ea typeface="HY견고딕" panose="02030600000101010101" pitchFamily="18" charset="-127"/>
                <a:cs typeface="Red Hat Text" panose="020B0600000101010101" charset="0"/>
              </a:rPr>
              <a:t>반응형 디자인 개선 (vw, clamp 사용)</a:t>
            </a:r>
            <a:endParaRPr lang="en-US" sz="4200" dirty="0">
              <a:latin typeface="HY견고딕" panose="02030600000101010101" pitchFamily="18" charset="-127"/>
              <a:ea typeface="HY견고딕" panose="02030600000101010101" pitchFamily="18" charset="-127"/>
              <a:cs typeface="Red Hat Text" panose="020B0600000101010101" charset="0"/>
            </a:endParaRPr>
          </a:p>
        </p:txBody>
      </p:sp>
      <p:sp>
        <p:nvSpPr>
          <p:cNvPr id="4" name="Shape 1"/>
          <p:cNvSpPr/>
          <p:nvPr/>
        </p:nvSpPr>
        <p:spPr>
          <a:xfrm>
            <a:off x="793790" y="2824639"/>
            <a:ext cx="484823" cy="484823"/>
          </a:xfrm>
          <a:prstGeom prst="roundRect">
            <a:avLst>
              <a:gd name="adj" fmla="val 18667"/>
            </a:avLst>
          </a:prstGeom>
          <a:solidFill>
            <a:srgbClr val="FFD8CC"/>
          </a:solidFill>
          <a:ln w="7620">
            <a:solidFill>
              <a:srgbClr val="E5BEB2"/>
            </a:solidFill>
            <a:prstDash val="solid"/>
          </a:ln>
        </p:spPr>
      </p:sp>
      <p:sp>
        <p:nvSpPr>
          <p:cNvPr id="5" name="Text 2"/>
          <p:cNvSpPr/>
          <p:nvPr/>
        </p:nvSpPr>
        <p:spPr>
          <a:xfrm>
            <a:off x="874633" y="2865060"/>
            <a:ext cx="323136" cy="403979"/>
          </a:xfrm>
          <a:prstGeom prst="rect">
            <a:avLst/>
          </a:prstGeom>
          <a:noFill/>
          <a:ln/>
        </p:spPr>
        <p:txBody>
          <a:bodyPr wrap="none" lIns="0" tIns="0" rIns="0" bIns="0" rtlCol="0" anchor="t"/>
          <a:lstStyle/>
          <a:p>
            <a:pPr marL="0" indent="0" algn="ctr">
              <a:lnSpc>
                <a:spcPts val="2500"/>
              </a:lnSpc>
              <a:buNone/>
            </a:pPr>
            <a:r>
              <a:rPr lang="en-US" sz="2500" b="1" dirty="0">
                <a:solidFill>
                  <a:schemeClr val="bg1"/>
                </a:solidFill>
                <a:latin typeface="HY견고딕" panose="02030600000101010101" pitchFamily="18" charset="-127"/>
                <a:ea typeface="HY견고딕" panose="02030600000101010101" pitchFamily="18" charset="-127"/>
                <a:cs typeface="Red Hat Text" panose="020B0600000101010101" charset="0"/>
              </a:rPr>
              <a:t>1</a:t>
            </a:r>
            <a:endParaRPr lang="en-US" sz="2500" dirty="0">
              <a:solidFill>
                <a:schemeClr val="bg1"/>
              </a:solidFill>
              <a:latin typeface="HY견고딕" panose="02030600000101010101" pitchFamily="18" charset="-127"/>
              <a:ea typeface="HY견고딕" panose="02030600000101010101" pitchFamily="18" charset="-127"/>
              <a:cs typeface="Red Hat Text" panose="020B0600000101010101" charset="0"/>
            </a:endParaRPr>
          </a:p>
        </p:txBody>
      </p:sp>
      <p:sp>
        <p:nvSpPr>
          <p:cNvPr id="6" name="Text 3"/>
          <p:cNvSpPr/>
          <p:nvPr/>
        </p:nvSpPr>
        <p:spPr>
          <a:xfrm>
            <a:off x="1493996" y="2824639"/>
            <a:ext cx="2693551" cy="336590"/>
          </a:xfrm>
          <a:prstGeom prst="rect">
            <a:avLst/>
          </a:prstGeom>
          <a:noFill/>
          <a:ln/>
        </p:spPr>
        <p:txBody>
          <a:bodyPr wrap="none" lIns="0" tIns="0" rIns="0" bIns="0" rtlCol="0" anchor="t"/>
          <a:lstStyle/>
          <a:p>
            <a:pPr marL="0" indent="0">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vw 단위의 활용</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7" name="Text 4"/>
          <p:cNvSpPr/>
          <p:nvPr/>
        </p:nvSpPr>
        <p:spPr>
          <a:xfrm>
            <a:off x="1493996" y="3290411"/>
            <a:ext cx="2970371" cy="2068830"/>
          </a:xfrm>
          <a:prstGeom prst="rect">
            <a:avLst/>
          </a:prstGeom>
          <a:noFill/>
          <a:ln/>
        </p:spPr>
        <p:txBody>
          <a:bodyPr wrap="square" lIns="0" tIns="0" rIns="0" bIns="0" rtlCol="0" anchor="t"/>
          <a:lstStyle/>
          <a:p>
            <a:pPr marL="0" indent="0">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뷰포트 너비에 비례하는 vw 단위를 사용하여 이미지와 텍스트의 크기를 동적으로 조정했습니다. 이를 통해 화면 크기가 변하더라도 일관된 비율을 유지할 수 있었습니다.</a:t>
            </a:r>
            <a:endParaRPr lang="en-US" sz="1650" dirty="0">
              <a:latin typeface="HY견고딕" panose="02030600000101010101" pitchFamily="18" charset="-127"/>
              <a:ea typeface="HY견고딕" panose="02030600000101010101" pitchFamily="18" charset="-127"/>
            </a:endParaRPr>
          </a:p>
        </p:txBody>
      </p:sp>
      <p:sp>
        <p:nvSpPr>
          <p:cNvPr id="8" name="Shape 5"/>
          <p:cNvSpPr/>
          <p:nvPr/>
        </p:nvSpPr>
        <p:spPr>
          <a:xfrm>
            <a:off x="4679752" y="2824639"/>
            <a:ext cx="484823" cy="484823"/>
          </a:xfrm>
          <a:prstGeom prst="roundRect">
            <a:avLst>
              <a:gd name="adj" fmla="val 18667"/>
            </a:avLst>
          </a:prstGeom>
          <a:solidFill>
            <a:srgbClr val="FFD8CC"/>
          </a:solidFill>
          <a:ln w="7620">
            <a:solidFill>
              <a:srgbClr val="E5BEB2"/>
            </a:solidFill>
            <a:prstDash val="solid"/>
          </a:ln>
        </p:spPr>
      </p:sp>
      <p:sp>
        <p:nvSpPr>
          <p:cNvPr id="9" name="Text 6"/>
          <p:cNvSpPr/>
          <p:nvPr/>
        </p:nvSpPr>
        <p:spPr>
          <a:xfrm>
            <a:off x="4760595" y="2865060"/>
            <a:ext cx="323136" cy="403979"/>
          </a:xfrm>
          <a:prstGeom prst="rect">
            <a:avLst/>
          </a:prstGeom>
          <a:noFill/>
          <a:ln/>
        </p:spPr>
        <p:txBody>
          <a:bodyPr wrap="none" lIns="0" tIns="0" rIns="0" bIns="0" rtlCol="0" anchor="t"/>
          <a:lstStyle/>
          <a:p>
            <a:pPr marL="0" indent="0" algn="ctr">
              <a:lnSpc>
                <a:spcPts val="2500"/>
              </a:lnSpc>
              <a:buNone/>
            </a:pPr>
            <a:r>
              <a:rPr lang="en-US" sz="2500" b="1" dirty="0">
                <a:solidFill>
                  <a:schemeClr val="bg1"/>
                </a:solidFill>
                <a:latin typeface="HY견고딕" panose="02030600000101010101" pitchFamily="18" charset="-127"/>
                <a:ea typeface="HY견고딕" panose="02030600000101010101" pitchFamily="18" charset="-127"/>
                <a:cs typeface="Merriweather Bold" pitchFamily="34" charset="-120"/>
              </a:rPr>
              <a:t>2</a:t>
            </a:r>
            <a:endParaRPr lang="en-US" sz="2500" dirty="0">
              <a:solidFill>
                <a:schemeClr val="bg1"/>
              </a:solidFill>
              <a:latin typeface="HY견고딕" panose="02030600000101010101" pitchFamily="18" charset="-127"/>
              <a:ea typeface="HY견고딕" panose="02030600000101010101" pitchFamily="18" charset="-127"/>
            </a:endParaRPr>
          </a:p>
        </p:txBody>
      </p:sp>
      <p:sp>
        <p:nvSpPr>
          <p:cNvPr id="10" name="Text 7"/>
          <p:cNvSpPr/>
          <p:nvPr/>
        </p:nvSpPr>
        <p:spPr>
          <a:xfrm>
            <a:off x="5379958" y="2824639"/>
            <a:ext cx="2693551" cy="336590"/>
          </a:xfrm>
          <a:prstGeom prst="rect">
            <a:avLst/>
          </a:prstGeom>
          <a:noFill/>
          <a:ln/>
        </p:spPr>
        <p:txBody>
          <a:bodyPr wrap="none" lIns="0" tIns="0" rIns="0" bIns="0" rtlCol="0" anchor="t"/>
          <a:lstStyle/>
          <a:p>
            <a:pPr marL="0" indent="0">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clamp 함수의 도입</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11" name="Text 8"/>
          <p:cNvSpPr/>
          <p:nvPr/>
        </p:nvSpPr>
        <p:spPr>
          <a:xfrm>
            <a:off x="5379958" y="3290411"/>
            <a:ext cx="2970371" cy="2068830"/>
          </a:xfrm>
          <a:prstGeom prst="rect">
            <a:avLst/>
          </a:prstGeom>
          <a:noFill/>
          <a:ln/>
        </p:spPr>
        <p:txBody>
          <a:bodyPr wrap="square" lIns="0" tIns="0" rIns="0" bIns="0" rtlCol="0" anchor="t"/>
          <a:lstStyle/>
          <a:p>
            <a:pPr marL="0" indent="0">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clamp() 함수를 사용하여 최소, 선호, 최대 크기를 설정함으로써, 텍스트가 특정 크기 이상으로 커지거나 작아지지 않도록 제한했습니다. 이를 통해 가독성을 향상시켰습니다.</a:t>
            </a:r>
            <a:endParaRPr lang="en-US" sz="1650" dirty="0">
              <a:latin typeface="HY견고딕" panose="02030600000101010101" pitchFamily="18" charset="-127"/>
              <a:ea typeface="HY견고딕" panose="02030600000101010101" pitchFamily="18" charset="-127"/>
            </a:endParaRPr>
          </a:p>
        </p:txBody>
      </p:sp>
      <p:sp>
        <p:nvSpPr>
          <p:cNvPr id="12" name="Shape 9"/>
          <p:cNvSpPr/>
          <p:nvPr/>
        </p:nvSpPr>
        <p:spPr>
          <a:xfrm>
            <a:off x="793790" y="5817037"/>
            <a:ext cx="484823" cy="484823"/>
          </a:xfrm>
          <a:prstGeom prst="roundRect">
            <a:avLst>
              <a:gd name="adj" fmla="val 18667"/>
            </a:avLst>
          </a:prstGeom>
          <a:solidFill>
            <a:srgbClr val="FFD8CC"/>
          </a:solidFill>
          <a:ln w="7620">
            <a:solidFill>
              <a:srgbClr val="E5BEB2"/>
            </a:solidFill>
            <a:prstDash val="solid"/>
          </a:ln>
        </p:spPr>
      </p:sp>
      <p:sp>
        <p:nvSpPr>
          <p:cNvPr id="13" name="Text 10"/>
          <p:cNvSpPr/>
          <p:nvPr/>
        </p:nvSpPr>
        <p:spPr>
          <a:xfrm>
            <a:off x="874633" y="5857458"/>
            <a:ext cx="323136" cy="403979"/>
          </a:xfrm>
          <a:prstGeom prst="rect">
            <a:avLst/>
          </a:prstGeom>
          <a:noFill/>
          <a:ln/>
        </p:spPr>
        <p:txBody>
          <a:bodyPr wrap="none" lIns="0" tIns="0" rIns="0" bIns="0" rtlCol="0" anchor="t"/>
          <a:lstStyle/>
          <a:p>
            <a:pPr marL="0" indent="0" algn="ctr">
              <a:lnSpc>
                <a:spcPts val="2500"/>
              </a:lnSpc>
              <a:buNone/>
            </a:pPr>
            <a:r>
              <a:rPr lang="en-US" sz="2500" b="1" dirty="0">
                <a:solidFill>
                  <a:schemeClr val="bg1"/>
                </a:solidFill>
                <a:latin typeface="HY견고딕" panose="02030600000101010101" pitchFamily="18" charset="-127"/>
                <a:ea typeface="HY견고딕" panose="02030600000101010101" pitchFamily="18" charset="-127"/>
                <a:cs typeface="Red Hat Text" panose="020B0600000101010101" charset="0"/>
              </a:rPr>
              <a:t>3</a:t>
            </a:r>
            <a:endParaRPr lang="en-US" sz="2500" dirty="0">
              <a:solidFill>
                <a:schemeClr val="bg1"/>
              </a:solidFill>
              <a:latin typeface="HY견고딕" panose="02030600000101010101" pitchFamily="18" charset="-127"/>
              <a:ea typeface="HY견고딕" panose="02030600000101010101" pitchFamily="18" charset="-127"/>
              <a:cs typeface="Red Hat Text" panose="020B0600000101010101" charset="0"/>
            </a:endParaRPr>
          </a:p>
        </p:txBody>
      </p:sp>
      <p:sp>
        <p:nvSpPr>
          <p:cNvPr id="14" name="Text 11"/>
          <p:cNvSpPr/>
          <p:nvPr/>
        </p:nvSpPr>
        <p:spPr>
          <a:xfrm>
            <a:off x="1493996" y="5817037"/>
            <a:ext cx="2693551" cy="336590"/>
          </a:xfrm>
          <a:prstGeom prst="rect">
            <a:avLst/>
          </a:prstGeom>
          <a:noFill/>
          <a:ln/>
        </p:spPr>
        <p:txBody>
          <a:bodyPr wrap="none" lIns="0" tIns="0" rIns="0" bIns="0" rtlCol="0" anchor="t"/>
          <a:lstStyle/>
          <a:p>
            <a:pPr marL="0" indent="0">
              <a:lnSpc>
                <a:spcPts val="2650"/>
              </a:lnSpc>
              <a:buNone/>
            </a:pPr>
            <a:r>
              <a:rPr lang="en-US" sz="2100" b="1" dirty="0">
                <a:latin typeface="HY견고딕" panose="02030600000101010101" pitchFamily="18" charset="-127"/>
                <a:ea typeface="HY견고딕" panose="02030600000101010101" pitchFamily="18" charset="-127"/>
                <a:cs typeface="Red Hat Text" panose="020B0600000101010101" charset="0"/>
              </a:rPr>
              <a:t>미디어 쿼리 최적화</a:t>
            </a:r>
            <a:endParaRPr lang="en-US" sz="2100" dirty="0">
              <a:latin typeface="HY견고딕" panose="02030600000101010101" pitchFamily="18" charset="-127"/>
              <a:ea typeface="HY견고딕" panose="02030600000101010101" pitchFamily="18" charset="-127"/>
              <a:cs typeface="Red Hat Text" panose="020B0600000101010101" charset="0"/>
            </a:endParaRPr>
          </a:p>
        </p:txBody>
      </p:sp>
      <p:sp>
        <p:nvSpPr>
          <p:cNvPr id="15" name="Text 12"/>
          <p:cNvSpPr/>
          <p:nvPr/>
        </p:nvSpPr>
        <p:spPr>
          <a:xfrm>
            <a:off x="1493996" y="6282809"/>
            <a:ext cx="6856214" cy="1034415"/>
          </a:xfrm>
          <a:prstGeom prst="rect">
            <a:avLst/>
          </a:prstGeom>
          <a:noFill/>
          <a:ln/>
        </p:spPr>
        <p:txBody>
          <a:bodyPr wrap="square" lIns="0" tIns="0" rIns="0" bIns="0" rtlCol="0" anchor="t"/>
          <a:lstStyle/>
          <a:p>
            <a:pPr marL="0" indent="0">
              <a:lnSpc>
                <a:spcPts val="2700"/>
              </a:lnSpc>
              <a:buNone/>
            </a:pPr>
            <a:r>
              <a:rPr lang="en-US" sz="1650" dirty="0">
                <a:latin typeface="HY견고딕" panose="02030600000101010101" pitchFamily="18" charset="-127"/>
                <a:ea typeface="HY견고딕" panose="02030600000101010101" pitchFamily="18" charset="-127"/>
                <a:cs typeface="Open Sans" pitchFamily="34" charset="-120"/>
              </a:rPr>
              <a:t>다양한 화면 크기에 대응하기 위해 미디어 쿼리를 세분화하고, 각 breakpoint(768px, 480px)에 맞는 스타일을 적용했습니다. 이를 통해 다양한 기기에서 최적의 사용자 경험을 제공할 수 있었습니다.</a:t>
            </a:r>
            <a:endParaRPr lang="en-US" sz="1650" dirty="0">
              <a:latin typeface="HY견고딕" panose="02030600000101010101" pitchFamily="18" charset="-127"/>
              <a:ea typeface="HY견고딕" panose="02030600000101010101" pitchFamily="18" charset="-127"/>
            </a:endParaRPr>
          </a:p>
        </p:txBody>
      </p:sp>
      <p:pic>
        <p:nvPicPr>
          <p:cNvPr id="16" name="그림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42416" y="2259092"/>
            <a:ext cx="5486400" cy="3450844"/>
          </a:xfrm>
          <a:prstGeom prst="rect">
            <a:avLst/>
          </a:prstGeom>
        </p:spPr>
      </p:pic>
    </p:spTree>
    <p:extLst>
      <p:ext uri="{BB962C8B-B14F-4D97-AF65-F5344CB8AC3E}">
        <p14:creationId xmlns:p14="http://schemas.microsoft.com/office/powerpoint/2010/main" val="5295828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804452" y="20116"/>
            <a:ext cx="2539478" cy="707886"/>
          </a:xfrm>
          <a:prstGeom prst="rect">
            <a:avLst/>
          </a:prstGeom>
          <a:noFill/>
        </p:spPr>
        <p:txBody>
          <a:bodyPr wrap="none" rtlCol="0">
            <a:spAutoFit/>
          </a:bodyPr>
          <a:lstStyle/>
          <a:p>
            <a:r>
              <a:rPr lang="ko-KR" altLang="en-US" sz="4000" b="1" dirty="0" smtClean="0">
                <a:latin typeface="AppleSDGothicNeoM00" panose="02000503000000000000" pitchFamily="2" charset="-127"/>
                <a:ea typeface="AppleSDGothicNeoM00" panose="02000503000000000000" pitchFamily="2" charset="-127"/>
              </a:rPr>
              <a:t>메인 </a:t>
            </a:r>
            <a:r>
              <a:rPr lang="ko-KR" altLang="en-US" sz="4000" b="1" dirty="0" err="1" smtClean="0">
                <a:latin typeface="AppleSDGothicNeoM00" panose="02000503000000000000" pitchFamily="2" charset="-127"/>
                <a:ea typeface="AppleSDGothicNeoM00" panose="02000503000000000000" pitchFamily="2" charset="-127"/>
              </a:rPr>
              <a:t>캐러셀</a:t>
            </a:r>
            <a:endParaRPr lang="ko-KR" altLang="en-US" sz="4000" b="1" dirty="0">
              <a:latin typeface="AppleSDGothicNeoM00" panose="02000503000000000000" pitchFamily="2" charset="-127"/>
              <a:ea typeface="AppleSDGothicNeoM00" panose="02000503000000000000" pitchFamily="2" charset="-127"/>
            </a:endParaRPr>
          </a:p>
        </p:txBody>
      </p:sp>
      <p:sp>
        <p:nvSpPr>
          <p:cNvPr id="9" name="TextBox 8"/>
          <p:cNvSpPr txBox="1"/>
          <p:nvPr/>
        </p:nvSpPr>
        <p:spPr>
          <a:xfrm>
            <a:off x="4061988" y="6726826"/>
            <a:ext cx="6024406" cy="553998"/>
          </a:xfrm>
          <a:prstGeom prst="rect">
            <a:avLst/>
          </a:prstGeom>
          <a:noFill/>
        </p:spPr>
        <p:txBody>
          <a:bodyPr wrap="none" rtlCol="0">
            <a:spAutoFit/>
          </a:bodyPr>
          <a:lstStyle/>
          <a:p>
            <a:r>
              <a:rPr lang="ko-KR" altLang="en-US" sz="3000" dirty="0" smtClean="0">
                <a:latin typeface="AppleSDGothicNeoB00" panose="02000503000000000000" pitchFamily="2" charset="-127"/>
                <a:ea typeface="AppleSDGothicNeoB00" panose="02000503000000000000" pitchFamily="2" charset="-127"/>
              </a:rPr>
              <a:t>여러 개의 정보를 한 화면에 표시합니다</a:t>
            </a:r>
            <a:endParaRPr lang="ko-KR" altLang="en-US" sz="3000" dirty="0">
              <a:latin typeface="AppleSDGothicNeoB00" panose="02000503000000000000" pitchFamily="2" charset="-127"/>
              <a:ea typeface="AppleSDGothicNeoB00" panose="02000503000000000000" pitchFamily="2" charset="-127"/>
            </a:endParaRPr>
          </a:p>
        </p:txBody>
      </p:sp>
      <p:sp>
        <p:nvSpPr>
          <p:cNvPr id="16" name="TextBox 15"/>
          <p:cNvSpPr txBox="1"/>
          <p:nvPr/>
        </p:nvSpPr>
        <p:spPr>
          <a:xfrm>
            <a:off x="705678" y="3648835"/>
            <a:ext cx="2198038" cy="707886"/>
          </a:xfrm>
          <a:prstGeom prst="rect">
            <a:avLst/>
          </a:prstGeom>
          <a:noFill/>
        </p:spPr>
        <p:txBody>
          <a:bodyPr wrap="none" rtlCol="0">
            <a:spAutoFit/>
          </a:bodyPr>
          <a:lstStyle/>
          <a:p>
            <a:pPr algn="ctr"/>
            <a:r>
              <a:rPr lang="ko-KR" altLang="en-US" sz="2000" dirty="0" smtClean="0">
                <a:latin typeface="AppleSDGothicNeoM00" panose="02000503000000000000" pitchFamily="2" charset="-127"/>
                <a:ea typeface="AppleSDGothicNeoM00" panose="02000503000000000000" pitchFamily="2" charset="-127"/>
              </a:rPr>
              <a:t>가로 넓이</a:t>
            </a:r>
            <a:endParaRPr lang="en-US" altLang="ko-KR" sz="2000" dirty="0" smtClean="0">
              <a:latin typeface="AppleSDGothicNeoM00" panose="02000503000000000000" pitchFamily="2" charset="-127"/>
              <a:ea typeface="AppleSDGothicNeoM00" panose="02000503000000000000" pitchFamily="2" charset="-127"/>
            </a:endParaRPr>
          </a:p>
          <a:p>
            <a:pPr algn="ctr"/>
            <a:r>
              <a:rPr lang="en-US" altLang="ko-KR" sz="2000" dirty="0" smtClean="0">
                <a:latin typeface="AppleSDGothicNeoM00" panose="02000503000000000000" pitchFamily="2" charset="-127"/>
                <a:ea typeface="AppleSDGothicNeoM00" panose="02000503000000000000" pitchFamily="2" charset="-127"/>
              </a:rPr>
              <a:t>1100px </a:t>
            </a:r>
            <a:r>
              <a:rPr lang="ko-KR" altLang="en-US" sz="2000" dirty="0" smtClean="0">
                <a:latin typeface="AppleSDGothicNeoM00" panose="02000503000000000000" pitchFamily="2" charset="-127"/>
                <a:ea typeface="AppleSDGothicNeoM00" panose="02000503000000000000" pitchFamily="2" charset="-127"/>
              </a:rPr>
              <a:t>이상 </a:t>
            </a:r>
            <a:r>
              <a:rPr lang="ko-KR" altLang="en-US" sz="2000" dirty="0" err="1" smtClean="0">
                <a:latin typeface="AppleSDGothicNeoM00" panose="02000503000000000000" pitchFamily="2" charset="-127"/>
                <a:ea typeface="AppleSDGothicNeoM00" panose="02000503000000000000" pitchFamily="2" charset="-127"/>
              </a:rPr>
              <a:t>캐러셀</a:t>
            </a:r>
            <a:endParaRPr lang="ko-KR" altLang="en-US" sz="2000" dirty="0">
              <a:latin typeface="AppleSDGothicNeoM00" panose="02000503000000000000" pitchFamily="2" charset="-127"/>
              <a:ea typeface="AppleSDGothicNeoM00" panose="02000503000000000000" pitchFamily="2" charset="-127"/>
            </a:endParaRPr>
          </a:p>
        </p:txBody>
      </p:sp>
      <p:pic>
        <p:nvPicPr>
          <p:cNvPr id="2" name="Discover 메인 캐러셀">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57139" y="666181"/>
            <a:ext cx="10173582" cy="5722640"/>
          </a:xfrm>
          <a:prstGeom prst="rect">
            <a:avLst/>
          </a:prstGeom>
        </p:spPr>
      </p:pic>
    </p:spTree>
    <p:extLst>
      <p:ext uri="{BB962C8B-B14F-4D97-AF65-F5344CB8AC3E}">
        <p14:creationId xmlns:p14="http://schemas.microsoft.com/office/powerpoint/2010/main" val="2401821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6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par>
              <p:cTn id="7"/>
            </p:par>
            <p:par>
              <p:cTn id="8"/>
            </p:par>
            <p:video>
              <p:cMediaNode vol="80000">
                <p:cTn id="9" repeatCount="indefinite" fill="hold" display="0">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804452" y="20116"/>
            <a:ext cx="2539478" cy="707886"/>
          </a:xfrm>
          <a:prstGeom prst="rect">
            <a:avLst/>
          </a:prstGeom>
          <a:noFill/>
        </p:spPr>
        <p:txBody>
          <a:bodyPr wrap="none" rtlCol="0">
            <a:spAutoFit/>
          </a:bodyPr>
          <a:lstStyle/>
          <a:p>
            <a:r>
              <a:rPr lang="ko-KR" altLang="en-US" sz="4000" b="1" dirty="0" smtClean="0">
                <a:latin typeface="AppleSDGothicNeoM00" panose="02000503000000000000" pitchFamily="2" charset="-127"/>
                <a:ea typeface="AppleSDGothicNeoM00" panose="02000503000000000000" pitchFamily="2" charset="-127"/>
              </a:rPr>
              <a:t>메인 </a:t>
            </a:r>
            <a:r>
              <a:rPr lang="ko-KR" altLang="en-US" sz="4000" b="1" dirty="0" err="1" smtClean="0">
                <a:latin typeface="AppleSDGothicNeoM00" panose="02000503000000000000" pitchFamily="2" charset="-127"/>
                <a:ea typeface="AppleSDGothicNeoM00" panose="02000503000000000000" pitchFamily="2" charset="-127"/>
              </a:rPr>
              <a:t>캐러셀</a:t>
            </a:r>
            <a:endParaRPr lang="ko-KR" altLang="en-US" sz="4000" b="1" dirty="0">
              <a:latin typeface="AppleSDGothicNeoM00" panose="02000503000000000000" pitchFamily="2" charset="-127"/>
              <a:ea typeface="AppleSDGothicNeoM00" panose="02000503000000000000" pitchFamily="2" charset="-127"/>
            </a:endParaRPr>
          </a:p>
        </p:txBody>
      </p:sp>
      <p:sp>
        <p:nvSpPr>
          <p:cNvPr id="9" name="TextBox 8"/>
          <p:cNvSpPr txBox="1"/>
          <p:nvPr/>
        </p:nvSpPr>
        <p:spPr>
          <a:xfrm>
            <a:off x="4061988" y="6726826"/>
            <a:ext cx="6024406" cy="553998"/>
          </a:xfrm>
          <a:prstGeom prst="rect">
            <a:avLst/>
          </a:prstGeom>
          <a:noFill/>
        </p:spPr>
        <p:txBody>
          <a:bodyPr wrap="none" rtlCol="0">
            <a:spAutoFit/>
          </a:bodyPr>
          <a:lstStyle/>
          <a:p>
            <a:r>
              <a:rPr lang="ko-KR" altLang="en-US" sz="3000" dirty="0" smtClean="0">
                <a:latin typeface="AppleSDGothicNeoB00" panose="02000503000000000000" pitchFamily="2" charset="-127"/>
                <a:ea typeface="AppleSDGothicNeoB00" panose="02000503000000000000" pitchFamily="2" charset="-127"/>
              </a:rPr>
              <a:t>여러 개의 정보를 한 화면에 표시합니다</a:t>
            </a:r>
            <a:endParaRPr lang="ko-KR" altLang="en-US" sz="3000" dirty="0">
              <a:latin typeface="AppleSDGothicNeoB00" panose="02000503000000000000" pitchFamily="2" charset="-127"/>
              <a:ea typeface="AppleSDGothicNeoB00" panose="02000503000000000000" pitchFamily="2" charset="-127"/>
            </a:endParaRPr>
          </a:p>
        </p:txBody>
      </p:sp>
      <p:pic>
        <p:nvPicPr>
          <p:cNvPr id="15" name="discover1 메인 캐러셀">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458157" y="996359"/>
            <a:ext cx="9431200" cy="5305050"/>
          </a:xfrm>
          <a:prstGeom prst="rect">
            <a:avLst/>
          </a:prstGeom>
        </p:spPr>
      </p:pic>
      <p:sp>
        <p:nvSpPr>
          <p:cNvPr id="16" name="TextBox 15"/>
          <p:cNvSpPr txBox="1"/>
          <p:nvPr/>
        </p:nvSpPr>
        <p:spPr>
          <a:xfrm>
            <a:off x="705678" y="3648835"/>
            <a:ext cx="2198038" cy="707886"/>
          </a:xfrm>
          <a:prstGeom prst="rect">
            <a:avLst/>
          </a:prstGeom>
          <a:noFill/>
        </p:spPr>
        <p:txBody>
          <a:bodyPr wrap="none" rtlCol="0">
            <a:spAutoFit/>
          </a:bodyPr>
          <a:lstStyle/>
          <a:p>
            <a:pPr algn="ctr"/>
            <a:r>
              <a:rPr lang="ko-KR" altLang="en-US" sz="2000" dirty="0" smtClean="0">
                <a:latin typeface="AppleSDGothicNeoM00" panose="02000503000000000000" pitchFamily="2" charset="-127"/>
                <a:ea typeface="AppleSDGothicNeoM00" panose="02000503000000000000" pitchFamily="2" charset="-127"/>
              </a:rPr>
              <a:t>가로 넓이</a:t>
            </a:r>
            <a:endParaRPr lang="en-US" altLang="ko-KR" sz="2000" dirty="0" smtClean="0">
              <a:latin typeface="AppleSDGothicNeoM00" panose="02000503000000000000" pitchFamily="2" charset="-127"/>
              <a:ea typeface="AppleSDGothicNeoM00" panose="02000503000000000000" pitchFamily="2" charset="-127"/>
            </a:endParaRPr>
          </a:p>
          <a:p>
            <a:pPr algn="ctr"/>
            <a:r>
              <a:rPr lang="en-US" altLang="ko-KR" sz="2000" dirty="0" smtClean="0">
                <a:latin typeface="AppleSDGothicNeoM00" panose="02000503000000000000" pitchFamily="2" charset="-127"/>
                <a:ea typeface="AppleSDGothicNeoM00" panose="02000503000000000000" pitchFamily="2" charset="-127"/>
              </a:rPr>
              <a:t>1100px </a:t>
            </a:r>
            <a:r>
              <a:rPr lang="ko-KR" altLang="en-US" sz="2000" dirty="0" smtClean="0">
                <a:latin typeface="AppleSDGothicNeoM00" panose="02000503000000000000" pitchFamily="2" charset="-127"/>
                <a:ea typeface="AppleSDGothicNeoM00" panose="02000503000000000000" pitchFamily="2" charset="-127"/>
              </a:rPr>
              <a:t>미만 </a:t>
            </a:r>
            <a:r>
              <a:rPr lang="ko-KR" altLang="en-US" sz="2000" dirty="0" err="1" smtClean="0">
                <a:latin typeface="AppleSDGothicNeoM00" panose="02000503000000000000" pitchFamily="2" charset="-127"/>
                <a:ea typeface="AppleSDGothicNeoM00" panose="02000503000000000000" pitchFamily="2" charset="-127"/>
              </a:rPr>
              <a:t>캐러셀</a:t>
            </a:r>
            <a:endParaRPr lang="ko-KR" altLang="en-US" sz="2000" dirty="0">
              <a:latin typeface="AppleSDGothicNeoM00" panose="02000503000000000000" pitchFamily="2" charset="-127"/>
              <a:ea typeface="AppleSDGothicNeoM00" panose="02000503000000000000" pitchFamily="2" charset="-127"/>
            </a:endParaRPr>
          </a:p>
        </p:txBody>
      </p:sp>
    </p:spTree>
    <p:extLst>
      <p:ext uri="{BB962C8B-B14F-4D97-AF65-F5344CB8AC3E}">
        <p14:creationId xmlns:p14="http://schemas.microsoft.com/office/powerpoint/2010/main" val="3768694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76"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par>
              <p:cTn id="7"/>
            </p:par>
            <p:par>
              <p:cTn id="8"/>
            </p:par>
            <p:video>
              <p:cMediaNode vol="80000">
                <p:cTn id="9" repeatCount="indefinite" fill="hold" display="0">
                  <p:stCondLst>
                    <p:cond delay="indefinite"/>
                  </p:stCondLst>
                </p:cTn>
                <p:tgtEl>
                  <p:spTgt spid="15"/>
                </p:tgtEl>
              </p:cMediaNode>
            </p:video>
            <p:seq concurrent="1" nextAc="seek">
              <p:cTn id="10" restart="whenNotActive" fill="hold" evtFilter="cancelBubble" nodeType="interactiveSeq">
                <p:stCondLst>
                  <p:cond evt="onClick" delay="0">
                    <p:tgtEl>
                      <p:spTgt spid="15"/>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25556" y="514627"/>
            <a:ext cx="3118161" cy="707886"/>
          </a:xfrm>
          <a:prstGeom prst="rect">
            <a:avLst/>
          </a:prstGeom>
          <a:noFill/>
        </p:spPr>
        <p:txBody>
          <a:bodyPr wrap="none" rtlCol="0">
            <a:spAutoFit/>
          </a:bodyPr>
          <a:lstStyle/>
          <a:p>
            <a:r>
              <a:rPr lang="ko-KR" altLang="en-US" sz="4000" b="1" dirty="0" smtClean="0">
                <a:latin typeface="AppleSDGothicNeoM00" panose="02000503000000000000" pitchFamily="2" charset="-127"/>
                <a:ea typeface="AppleSDGothicNeoM00" panose="02000503000000000000" pitchFamily="2" charset="-127"/>
              </a:rPr>
              <a:t>랜덤 게임 추천</a:t>
            </a:r>
            <a:endParaRPr lang="ko-KR" altLang="en-US" sz="4000" b="1" dirty="0">
              <a:latin typeface="AppleSDGothicNeoM00" panose="02000503000000000000" pitchFamily="2" charset="-127"/>
              <a:ea typeface="AppleSDGothicNeoM00" panose="02000503000000000000" pitchFamily="2" charset="-127"/>
            </a:endParaRPr>
          </a:p>
        </p:txBody>
      </p:sp>
      <p:pic>
        <p:nvPicPr>
          <p:cNvPr id="7" name="그림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7835" y="631431"/>
            <a:ext cx="5795754" cy="5948274"/>
          </a:xfrm>
          <a:prstGeom prst="rect">
            <a:avLst/>
          </a:prstGeom>
        </p:spPr>
      </p:pic>
      <p:sp>
        <p:nvSpPr>
          <p:cNvPr id="8" name="TextBox 7"/>
          <p:cNvSpPr txBox="1"/>
          <p:nvPr/>
        </p:nvSpPr>
        <p:spPr>
          <a:xfrm>
            <a:off x="715617" y="1550505"/>
            <a:ext cx="5200048" cy="1200329"/>
          </a:xfrm>
          <a:prstGeom prst="rect">
            <a:avLst/>
          </a:prstGeom>
          <a:noFill/>
        </p:spPr>
        <p:txBody>
          <a:bodyPr wrap="square" rtlCol="0">
            <a:spAutoFit/>
          </a:bodyPr>
          <a:lstStyle/>
          <a:p>
            <a:r>
              <a:rPr lang="en-US" altLang="ko-KR" sz="2400" dirty="0" smtClean="0">
                <a:latin typeface="AppleSDGothicNeoM00" panose="02000503000000000000" pitchFamily="2" charset="-127"/>
                <a:ea typeface="AppleSDGothicNeoM00" panose="02000503000000000000" pitchFamily="2" charset="-127"/>
              </a:rPr>
              <a:t>JSON </a:t>
            </a:r>
            <a:r>
              <a:rPr lang="ko-KR" altLang="en-US" sz="2400" dirty="0" smtClean="0">
                <a:latin typeface="AppleSDGothicNeoM00" panose="02000503000000000000" pitchFamily="2" charset="-127"/>
                <a:ea typeface="AppleSDGothicNeoM00" panose="02000503000000000000" pitchFamily="2" charset="-127"/>
              </a:rPr>
              <a:t>파일을 바탕으로</a:t>
            </a:r>
            <a:endParaRPr lang="en-US" altLang="ko-KR" sz="2400" dirty="0">
              <a:latin typeface="AppleSDGothicNeoM00" panose="02000503000000000000" pitchFamily="2" charset="-127"/>
              <a:ea typeface="AppleSDGothicNeoM00" panose="02000503000000000000" pitchFamily="2" charset="-127"/>
            </a:endParaRPr>
          </a:p>
          <a:p>
            <a:r>
              <a:rPr lang="ko-KR" altLang="en-US" sz="2400" dirty="0" smtClean="0">
                <a:latin typeface="AppleSDGothicNeoM00" panose="02000503000000000000" pitchFamily="2" charset="-127"/>
                <a:ea typeface="AppleSDGothicNeoM00" panose="02000503000000000000" pitchFamily="2" charset="-127"/>
              </a:rPr>
              <a:t>게임 이름</a:t>
            </a:r>
            <a:r>
              <a:rPr lang="en-US" altLang="ko-KR" sz="2400" dirty="0" smtClean="0">
                <a:latin typeface="AppleSDGothicNeoM00" panose="02000503000000000000" pitchFamily="2" charset="-127"/>
                <a:ea typeface="AppleSDGothicNeoM00" panose="02000503000000000000" pitchFamily="2" charset="-127"/>
              </a:rPr>
              <a:t>, </a:t>
            </a:r>
            <a:r>
              <a:rPr lang="ko-KR" altLang="en-US" sz="2400" dirty="0" smtClean="0">
                <a:latin typeface="AppleSDGothicNeoM00" panose="02000503000000000000" pitchFamily="2" charset="-127"/>
                <a:ea typeface="AppleSDGothicNeoM00" panose="02000503000000000000" pitchFamily="2" charset="-127"/>
              </a:rPr>
              <a:t>추천 문구</a:t>
            </a:r>
            <a:r>
              <a:rPr lang="en-US" altLang="ko-KR" sz="2400" dirty="0" smtClean="0">
                <a:latin typeface="AppleSDGothicNeoM00" panose="02000503000000000000" pitchFamily="2" charset="-127"/>
                <a:ea typeface="AppleSDGothicNeoM00" panose="02000503000000000000" pitchFamily="2" charset="-127"/>
              </a:rPr>
              <a:t>, </a:t>
            </a:r>
            <a:r>
              <a:rPr lang="ko-KR" altLang="en-US" sz="2400" dirty="0" smtClean="0">
                <a:latin typeface="AppleSDGothicNeoM00" panose="02000503000000000000" pitchFamily="2" charset="-127"/>
                <a:ea typeface="AppleSDGothicNeoM00" panose="02000503000000000000" pitchFamily="2" charset="-127"/>
              </a:rPr>
              <a:t>이미지 파일을</a:t>
            </a:r>
            <a:r>
              <a:rPr lang="en-US" altLang="ko-KR" sz="2400" dirty="0" smtClean="0">
                <a:latin typeface="AppleSDGothicNeoM00" panose="02000503000000000000" pitchFamily="2" charset="-127"/>
                <a:ea typeface="AppleSDGothicNeoM00" panose="02000503000000000000" pitchFamily="2" charset="-127"/>
              </a:rPr>
              <a:t/>
            </a:r>
            <a:br>
              <a:rPr lang="en-US" altLang="ko-KR" sz="2400" dirty="0" smtClean="0">
                <a:latin typeface="AppleSDGothicNeoM00" panose="02000503000000000000" pitchFamily="2" charset="-127"/>
                <a:ea typeface="AppleSDGothicNeoM00" panose="02000503000000000000" pitchFamily="2" charset="-127"/>
              </a:rPr>
            </a:br>
            <a:r>
              <a:rPr lang="ko-KR" altLang="en-US" sz="2400" dirty="0" smtClean="0">
                <a:latin typeface="AppleSDGothicNeoM00" panose="02000503000000000000" pitchFamily="2" charset="-127"/>
                <a:ea typeface="AppleSDGothicNeoM00" panose="02000503000000000000" pitchFamily="2" charset="-127"/>
              </a:rPr>
              <a:t>랜덤으로 추천합니다</a:t>
            </a:r>
            <a:endParaRPr lang="ko-KR" altLang="en-US" sz="2400" dirty="0">
              <a:latin typeface="AppleSDGothicNeoM00" panose="02000503000000000000" pitchFamily="2" charset="-127"/>
              <a:ea typeface="AppleSDGothicNeoM00" panose="02000503000000000000" pitchFamily="2" charset="-127"/>
            </a:endParaRPr>
          </a:p>
        </p:txBody>
      </p:sp>
      <p:pic>
        <p:nvPicPr>
          <p:cNvPr id="9" name="그림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878" y="2959557"/>
            <a:ext cx="6756199" cy="4575115"/>
          </a:xfrm>
          <a:prstGeom prst="rect">
            <a:avLst/>
          </a:prstGeom>
        </p:spPr>
      </p:pic>
      <p:pic>
        <p:nvPicPr>
          <p:cNvPr id="10" name="그림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8878" y="2950033"/>
            <a:ext cx="6445189" cy="4576465"/>
          </a:xfrm>
          <a:prstGeom prst="rect">
            <a:avLst/>
          </a:prstGeom>
        </p:spPr>
      </p:pic>
      <p:pic>
        <p:nvPicPr>
          <p:cNvPr id="11" name="그림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8878" y="2971782"/>
            <a:ext cx="6644987" cy="4572414"/>
          </a:xfrm>
          <a:prstGeom prst="rect">
            <a:avLst/>
          </a:prstGeom>
        </p:spPr>
      </p:pic>
      <p:sp>
        <p:nvSpPr>
          <p:cNvPr id="12" name="TextBox 11"/>
          <p:cNvSpPr txBox="1"/>
          <p:nvPr/>
        </p:nvSpPr>
        <p:spPr>
          <a:xfrm>
            <a:off x="10668586" y="6925990"/>
            <a:ext cx="1494252" cy="369332"/>
          </a:xfrm>
          <a:prstGeom prst="rect">
            <a:avLst/>
          </a:prstGeom>
          <a:noFill/>
        </p:spPr>
        <p:txBody>
          <a:bodyPr wrap="square" rtlCol="0">
            <a:spAutoFit/>
          </a:bodyPr>
          <a:lstStyle/>
          <a:p>
            <a:r>
              <a:rPr lang="en-US" altLang="ko-KR" dirty="0" smtClean="0">
                <a:latin typeface="AppleSDGothicNeoL00" panose="02000503000000000000" pitchFamily="2" charset="-127"/>
                <a:ea typeface="AppleSDGothicNeoL00" panose="02000503000000000000" pitchFamily="2" charset="-127"/>
              </a:rPr>
              <a:t>▲ JSON </a:t>
            </a:r>
            <a:r>
              <a:rPr lang="ko-KR" altLang="en-US" dirty="0" smtClean="0">
                <a:latin typeface="AppleSDGothicNeoL00" panose="02000503000000000000" pitchFamily="2" charset="-127"/>
                <a:ea typeface="AppleSDGothicNeoL00" panose="02000503000000000000" pitchFamily="2" charset="-127"/>
              </a:rPr>
              <a:t>파일</a:t>
            </a:r>
            <a:endParaRPr lang="ko-KR" altLang="en-US" dirty="0">
              <a:latin typeface="AppleSDGothicNeoL00" panose="02000503000000000000" pitchFamily="2" charset="-127"/>
              <a:ea typeface="AppleSDGothicNeoL00" panose="02000503000000000000" pitchFamily="2" charset="-127"/>
            </a:endParaRPr>
          </a:p>
        </p:txBody>
      </p:sp>
    </p:spTree>
    <p:extLst>
      <p:ext uri="{BB962C8B-B14F-4D97-AF65-F5344CB8AC3E}">
        <p14:creationId xmlns:p14="http://schemas.microsoft.com/office/powerpoint/2010/main" val="3974033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753853" y="2298032"/>
            <a:ext cx="8025063" cy="3770263"/>
          </a:xfrm>
          <a:prstGeom prst="rect">
            <a:avLst/>
          </a:prstGeom>
          <a:noFill/>
        </p:spPr>
        <p:txBody>
          <a:bodyPr wrap="square" rtlCol="0">
            <a:spAutoFit/>
          </a:bodyPr>
          <a:lstStyle/>
          <a:p>
            <a:r>
              <a:rPr lang="en-US" altLang="ko-KR" sz="23900" dirty="0" smtClean="0"/>
              <a:t>Q &amp; A</a:t>
            </a:r>
            <a:endParaRPr lang="ko-KR" altLang="en-US" sz="23900" dirty="0"/>
          </a:p>
        </p:txBody>
      </p:sp>
    </p:spTree>
    <p:extLst>
      <p:ext uri="{BB962C8B-B14F-4D97-AF65-F5344CB8AC3E}">
        <p14:creationId xmlns:p14="http://schemas.microsoft.com/office/powerpoint/2010/main" val="157443505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625685"/>
            <a:ext cx="5632490"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결론 및 향후 과제</a:t>
            </a:r>
            <a:endParaRPr lang="en-US" sz="4400" dirty="0">
              <a:latin typeface="HY견고딕" panose="02030600000101010101" pitchFamily="18" charset="-127"/>
              <a:ea typeface="HY견고딕" panose="02030600000101010101" pitchFamily="18" charset="-127"/>
            </a:endParaRPr>
          </a:p>
        </p:txBody>
      </p:sp>
      <p:sp>
        <p:nvSpPr>
          <p:cNvPr id="4" name="Text 1"/>
          <p:cNvSpPr/>
          <p:nvPr/>
        </p:nvSpPr>
        <p:spPr>
          <a:xfrm>
            <a:off x="837724" y="3688675"/>
            <a:ext cx="7468553" cy="1915120"/>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저희는 이번 프로젝트를 통해 웹사이트 개발 전반에 대한 이해도를 높일 수 있었습니다. 특히, 팀원 간 협업, Git을 이용한 버전 관리, 사용자 인터페이스 디자인 등 다양한 측면에서 많은 것을 배울 수 있었습니다. 앞으로는 부족했던 부분을 보완하고, 더 나아가 새로운 기술을 적용하여 웹사이트를 더욱 발전시켜 나갈 계획입니다.</a:t>
            </a:r>
            <a:endParaRPr lang="en-US" sz="18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102763"/>
            <a:ext cx="7260431"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프로젝트 개요 및 웹사이트 선정</a:t>
            </a:r>
            <a:endParaRPr lang="en-US" sz="4400" dirty="0">
              <a:latin typeface="HY견고딕" panose="02030600000101010101" pitchFamily="18" charset="-127"/>
              <a:ea typeface="HY견고딕" panose="02030600000101010101" pitchFamily="18" charset="-127"/>
            </a:endParaRPr>
          </a:p>
        </p:txBody>
      </p:sp>
      <p:sp>
        <p:nvSpPr>
          <p:cNvPr id="3" name="Text 1"/>
          <p:cNvSpPr/>
          <p:nvPr/>
        </p:nvSpPr>
        <p:spPr>
          <a:xfrm>
            <a:off x="837724" y="3405068"/>
            <a:ext cx="2816185" cy="351949"/>
          </a:xfrm>
          <a:prstGeom prst="rect">
            <a:avLst/>
          </a:prstGeom>
          <a:noFill/>
          <a:ln/>
        </p:spPr>
        <p:txBody>
          <a:bodyPr wrap="none" lIns="0" tIns="0" rIns="0" bIns="0" rtlCol="0" anchor="t"/>
          <a:lstStyle/>
          <a:p>
            <a:pPr marL="0" indent="0">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다양한 후보 웹사이트</a:t>
            </a:r>
            <a:endParaRPr lang="en-US" sz="2200" dirty="0">
              <a:latin typeface="HY견고딕" panose="02030600000101010101" pitchFamily="18" charset="-127"/>
              <a:ea typeface="HY견고딕" panose="02030600000101010101" pitchFamily="18" charset="-127"/>
            </a:endParaRPr>
          </a:p>
        </p:txBody>
      </p:sp>
      <p:sp>
        <p:nvSpPr>
          <p:cNvPr id="4" name="Text 2"/>
          <p:cNvSpPr/>
          <p:nvPr/>
        </p:nvSpPr>
        <p:spPr>
          <a:xfrm>
            <a:off x="837724" y="3996333"/>
            <a:ext cx="6185535" cy="1532096"/>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저희는 이밥차, 에픽게임즈, pixiv.net, clovaAI, machugi.io 등 다양한 웹사이트를 후보로 놓고 검토했습니다. 각 사이트의 특징과 장단점을 분석하며, 프로젝트에 가장 적합한 웹사이트를 선정하기 위해 심도 있는 논의를 진행했습니다.</a:t>
            </a:r>
            <a:endParaRPr lang="en-US" sz="1850" dirty="0">
              <a:latin typeface="HY견고딕" panose="02030600000101010101" pitchFamily="18" charset="-127"/>
              <a:ea typeface="HY견고딕" panose="02030600000101010101" pitchFamily="18" charset="-127"/>
            </a:endParaRPr>
          </a:p>
        </p:txBody>
      </p:sp>
      <p:sp>
        <p:nvSpPr>
          <p:cNvPr id="5" name="Text 3"/>
          <p:cNvSpPr/>
          <p:nvPr/>
        </p:nvSpPr>
        <p:spPr>
          <a:xfrm>
            <a:off x="7614761" y="3405068"/>
            <a:ext cx="2816185" cy="351949"/>
          </a:xfrm>
          <a:prstGeom prst="rect">
            <a:avLst/>
          </a:prstGeom>
          <a:noFill/>
          <a:ln/>
        </p:spPr>
        <p:txBody>
          <a:bodyPr wrap="none" lIns="0" tIns="0" rIns="0" bIns="0" rtlCol="0" anchor="t"/>
          <a:lstStyle/>
          <a:p>
            <a:pPr marL="0" indent="0">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EpicGames 선정 이유</a:t>
            </a:r>
            <a:endParaRPr lang="en-US" sz="2200" dirty="0">
              <a:latin typeface="HY견고딕" panose="02030600000101010101" pitchFamily="18" charset="-127"/>
              <a:ea typeface="HY견고딕" panose="02030600000101010101" pitchFamily="18" charset="-127"/>
            </a:endParaRPr>
          </a:p>
        </p:txBody>
      </p:sp>
      <p:sp>
        <p:nvSpPr>
          <p:cNvPr id="6" name="Text 4"/>
          <p:cNvSpPr/>
          <p:nvPr/>
        </p:nvSpPr>
        <p:spPr>
          <a:xfrm>
            <a:off x="7614761" y="3996333"/>
            <a:ext cx="6185535" cy="1915120"/>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최종적으로 깔끔한 디자인과 다양한 기능이 돋보이는 EpicGames 웹사이트를 구현하기로 결정했습니다. 에픽게임즈는 게임 플랫폼으로서의 기능뿐만 아니라 사용자 인터페이스, 콘텐츠 구성 등 다양한 측면에서 학습할 점이 많다고 판단했습니다.</a:t>
            </a:r>
            <a:endParaRPr lang="en-US" sz="18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19878"/>
            <a:ext cx="5486400" cy="8229600"/>
          </a:xfrm>
          <a:prstGeom prst="rect">
            <a:avLst/>
          </a:prstGeom>
        </p:spPr>
      </p:pic>
      <p:sp>
        <p:nvSpPr>
          <p:cNvPr id="3" name="Text 0"/>
          <p:cNvSpPr/>
          <p:nvPr/>
        </p:nvSpPr>
        <p:spPr>
          <a:xfrm>
            <a:off x="837724" y="1186691"/>
            <a:ext cx="6355318"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구현 기능 결정 및 작업 분담</a:t>
            </a:r>
            <a:endParaRPr lang="en-US" sz="4400" dirty="0">
              <a:latin typeface="HY견고딕" panose="02030600000101010101" pitchFamily="18" charset="-127"/>
              <a:ea typeface="HY견고딕" panose="02030600000101010101" pitchFamily="18" charset="-127"/>
            </a:endParaRPr>
          </a:p>
        </p:txBody>
      </p:sp>
      <p:sp>
        <p:nvSpPr>
          <p:cNvPr id="4" name="Shape 1"/>
          <p:cNvSpPr/>
          <p:nvPr/>
        </p:nvSpPr>
        <p:spPr>
          <a:xfrm>
            <a:off x="837724" y="2518881"/>
            <a:ext cx="538520" cy="538520"/>
          </a:xfrm>
          <a:prstGeom prst="roundRect">
            <a:avLst>
              <a:gd name="adj" fmla="val 6668"/>
            </a:avLst>
          </a:prstGeom>
          <a:solidFill>
            <a:srgbClr val="F3E8E8"/>
          </a:solidFill>
          <a:ln/>
        </p:spPr>
      </p:sp>
      <p:sp>
        <p:nvSpPr>
          <p:cNvPr id="5" name="Text 2"/>
          <p:cNvSpPr/>
          <p:nvPr/>
        </p:nvSpPr>
        <p:spPr>
          <a:xfrm>
            <a:off x="937974" y="2576864"/>
            <a:ext cx="337899" cy="422434"/>
          </a:xfrm>
          <a:prstGeom prst="rect">
            <a:avLst/>
          </a:prstGeom>
          <a:noFill/>
          <a:ln/>
        </p:spPr>
        <p:txBody>
          <a:bodyPr wrap="none" lIns="0" tIns="0" rIns="0" bIns="0" rtlCol="0" anchor="t"/>
          <a:lstStyle/>
          <a:p>
            <a:pPr marL="0" indent="0" algn="ctr">
              <a:lnSpc>
                <a:spcPts val="2650"/>
              </a:lnSpc>
              <a:buNone/>
            </a:pPr>
            <a:r>
              <a:rPr lang="en-US" sz="2650" dirty="0">
                <a:solidFill>
                  <a:schemeClr val="bg1"/>
                </a:solidFill>
                <a:latin typeface="HY견고딕" panose="02030600000101010101" pitchFamily="18" charset="-127"/>
                <a:ea typeface="HY견고딕" panose="02030600000101010101" pitchFamily="18" charset="-127"/>
                <a:cs typeface="Red Hat Text" pitchFamily="34" charset="-120"/>
              </a:rPr>
              <a:t>1</a:t>
            </a:r>
            <a:endParaRPr lang="en-US" sz="2650" dirty="0">
              <a:solidFill>
                <a:schemeClr val="bg1"/>
              </a:solidFill>
              <a:latin typeface="HY견고딕" panose="02030600000101010101" pitchFamily="18" charset="-127"/>
              <a:ea typeface="HY견고딕" panose="02030600000101010101" pitchFamily="18" charset="-127"/>
            </a:endParaRPr>
          </a:p>
        </p:txBody>
      </p:sp>
      <p:sp>
        <p:nvSpPr>
          <p:cNvPr id="6" name="Text 3"/>
          <p:cNvSpPr/>
          <p:nvPr/>
        </p:nvSpPr>
        <p:spPr>
          <a:xfrm>
            <a:off x="1615559" y="2518881"/>
            <a:ext cx="2816185" cy="351949"/>
          </a:xfrm>
          <a:prstGeom prst="rect">
            <a:avLst/>
          </a:prstGeom>
          <a:noFill/>
          <a:ln/>
        </p:spPr>
        <p:txBody>
          <a:bodyPr wrap="none" lIns="0" tIns="0" rIns="0" bIns="0" rtlCol="0" anchor="t"/>
          <a:lstStyle/>
          <a:p>
            <a:pPr marL="0" indent="0">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Index 페이지 우선 구현</a:t>
            </a:r>
            <a:endParaRPr lang="en-US" sz="2200" dirty="0">
              <a:latin typeface="HY견고딕" panose="02030600000101010101" pitchFamily="18" charset="-127"/>
              <a:ea typeface="HY견고딕" panose="02030600000101010101" pitchFamily="18" charset="-127"/>
            </a:endParaRPr>
          </a:p>
        </p:txBody>
      </p:sp>
      <p:sp>
        <p:nvSpPr>
          <p:cNvPr id="7" name="Text 4"/>
          <p:cNvSpPr/>
          <p:nvPr/>
        </p:nvSpPr>
        <p:spPr>
          <a:xfrm>
            <a:off x="1615559" y="3014419"/>
            <a:ext cx="6690717" cy="1532096"/>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프로젝트 초기에는 index 페이지를 먼저 구현하고, 나머지 페이지는 팀원 각자가 HTML을 맡아 구현하기로 결정했습니다. 이는 전체적인 웹사이트 구조를 빠르게 파악하고, 각자 맡은 부분을 효율적으로 개발하기 위한 전략이었습니다.</a:t>
            </a:r>
            <a:endParaRPr lang="en-US" sz="1850" dirty="0">
              <a:latin typeface="HY견고딕" panose="02030600000101010101" pitchFamily="18" charset="-127"/>
              <a:ea typeface="HY견고딕" panose="02030600000101010101" pitchFamily="18" charset="-127"/>
            </a:endParaRPr>
          </a:p>
        </p:txBody>
      </p:sp>
      <p:sp>
        <p:nvSpPr>
          <p:cNvPr id="8" name="Shape 5"/>
          <p:cNvSpPr/>
          <p:nvPr/>
        </p:nvSpPr>
        <p:spPr>
          <a:xfrm>
            <a:off x="837724" y="5055031"/>
            <a:ext cx="538520" cy="538520"/>
          </a:xfrm>
          <a:prstGeom prst="roundRect">
            <a:avLst>
              <a:gd name="adj" fmla="val 6668"/>
            </a:avLst>
          </a:prstGeom>
          <a:solidFill>
            <a:srgbClr val="F3E8E8"/>
          </a:solidFill>
          <a:ln/>
        </p:spPr>
      </p:sp>
      <p:sp>
        <p:nvSpPr>
          <p:cNvPr id="9" name="Text 6"/>
          <p:cNvSpPr/>
          <p:nvPr/>
        </p:nvSpPr>
        <p:spPr>
          <a:xfrm>
            <a:off x="937974" y="5113015"/>
            <a:ext cx="337899" cy="422434"/>
          </a:xfrm>
          <a:prstGeom prst="rect">
            <a:avLst/>
          </a:prstGeom>
          <a:noFill/>
          <a:ln/>
        </p:spPr>
        <p:txBody>
          <a:bodyPr wrap="none" lIns="0" tIns="0" rIns="0" bIns="0" rtlCol="0" anchor="t"/>
          <a:lstStyle/>
          <a:p>
            <a:pPr marL="0" indent="0" algn="ctr">
              <a:lnSpc>
                <a:spcPts val="2650"/>
              </a:lnSpc>
              <a:buNone/>
            </a:pPr>
            <a:r>
              <a:rPr lang="en-US" sz="2650" dirty="0">
                <a:solidFill>
                  <a:schemeClr val="bg1"/>
                </a:solidFill>
                <a:latin typeface="HY견고딕" panose="02030600000101010101" pitchFamily="18" charset="-127"/>
                <a:ea typeface="HY견고딕" panose="02030600000101010101" pitchFamily="18" charset="-127"/>
                <a:cs typeface="Red Hat Text" pitchFamily="34" charset="-120"/>
              </a:rPr>
              <a:t>2</a:t>
            </a:r>
            <a:endParaRPr lang="en-US" sz="2650" dirty="0">
              <a:solidFill>
                <a:schemeClr val="bg1"/>
              </a:solidFill>
              <a:latin typeface="HY견고딕" panose="02030600000101010101" pitchFamily="18" charset="-127"/>
              <a:ea typeface="HY견고딕" panose="02030600000101010101" pitchFamily="18" charset="-127"/>
            </a:endParaRPr>
          </a:p>
        </p:txBody>
      </p:sp>
      <p:sp>
        <p:nvSpPr>
          <p:cNvPr id="10" name="Text 7"/>
          <p:cNvSpPr/>
          <p:nvPr/>
        </p:nvSpPr>
        <p:spPr>
          <a:xfrm>
            <a:off x="1615559" y="5055031"/>
            <a:ext cx="2962156" cy="351949"/>
          </a:xfrm>
          <a:prstGeom prst="rect">
            <a:avLst/>
          </a:prstGeom>
          <a:noFill/>
          <a:ln/>
        </p:spPr>
        <p:txBody>
          <a:bodyPr wrap="none" lIns="0" tIns="0" rIns="0" bIns="0" rtlCol="0" anchor="t"/>
          <a:lstStyle/>
          <a:p>
            <a:pPr marL="0" indent="0">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Discord를 통한 작업 공유</a:t>
            </a:r>
            <a:endParaRPr lang="en-US" sz="2200" dirty="0">
              <a:latin typeface="HY견고딕" panose="02030600000101010101" pitchFamily="18" charset="-127"/>
              <a:ea typeface="HY견고딕" panose="02030600000101010101" pitchFamily="18" charset="-127"/>
            </a:endParaRPr>
          </a:p>
        </p:txBody>
      </p:sp>
      <p:sp>
        <p:nvSpPr>
          <p:cNvPr id="11" name="Text 8"/>
          <p:cNvSpPr/>
          <p:nvPr/>
        </p:nvSpPr>
        <p:spPr>
          <a:xfrm>
            <a:off x="1615559" y="5550569"/>
            <a:ext cx="6690717" cy="1532096"/>
          </a:xfrm>
          <a:prstGeom prst="rect">
            <a:avLst/>
          </a:prstGeom>
          <a:noFill/>
          <a:ln/>
        </p:spPr>
        <p:txBody>
          <a:bodyPr wrap="square" lIns="0" tIns="0" rIns="0" bIns="0" rtlCol="0" anchor="t"/>
          <a:lstStyle/>
          <a:p>
            <a:pPr marL="0" indent="0">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초기 작업 공유는 Discord를 통해 진행했습니다. 하지만, 프로젝트가 진행됨에 따라 효율적인 버전 관리를 위해 Git으로 변경했습니다. Git을 통해 코드 변경 사항을 추적하고, 협업 과정에서 발생할 수 있는 충돌을 최소화했습니다.</a:t>
            </a:r>
            <a:endParaRPr lang="en-US" sz="18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10910" y="480060"/>
            <a:ext cx="4871561" cy="513398"/>
          </a:xfrm>
          <a:prstGeom prst="rect">
            <a:avLst/>
          </a:prstGeom>
          <a:noFill/>
          <a:ln/>
        </p:spPr>
        <p:txBody>
          <a:bodyPr wrap="none" lIns="0" tIns="0" rIns="0" bIns="0" rtlCol="0" anchor="t"/>
          <a:lstStyle/>
          <a:p>
            <a:pPr marL="0" indent="0">
              <a:lnSpc>
                <a:spcPts val="4000"/>
              </a:lnSpc>
              <a:buNone/>
            </a:pPr>
            <a:r>
              <a:rPr lang="en-US" sz="3200" dirty="0">
                <a:latin typeface="HY견고딕" panose="02030600000101010101" pitchFamily="18" charset="-127"/>
                <a:ea typeface="HY견고딕" panose="02030600000101010101" pitchFamily="18" charset="-127"/>
                <a:cs typeface="Red Hat Text" pitchFamily="34" charset="-120"/>
              </a:rPr>
              <a:t>구현 기능 상세: Index 페이지</a:t>
            </a:r>
            <a:endParaRPr lang="en-US" sz="3200" dirty="0">
              <a:latin typeface="HY견고딕" panose="02030600000101010101" pitchFamily="18" charset="-127"/>
              <a:ea typeface="HY견고딕" panose="02030600000101010101" pitchFamily="18" charset="-127"/>
            </a:endParaRPr>
          </a:p>
        </p:txBody>
      </p:sp>
      <p:pic>
        <p:nvPicPr>
          <p:cNvPr id="3" name="Image 0" descr="preencoded.png"/>
          <p:cNvPicPr>
            <a:picLocks noChangeAspect="1"/>
          </p:cNvPicPr>
          <p:nvPr/>
        </p:nvPicPr>
        <p:blipFill>
          <a:blip r:embed="rId3"/>
          <a:stretch>
            <a:fillRect/>
          </a:stretch>
        </p:blipFill>
        <p:spPr>
          <a:xfrm>
            <a:off x="610910" y="1451610"/>
            <a:ext cx="4733806" cy="4733806"/>
          </a:xfrm>
          <a:prstGeom prst="rect">
            <a:avLst/>
          </a:prstGeom>
        </p:spPr>
      </p:pic>
      <p:sp>
        <p:nvSpPr>
          <p:cNvPr id="4" name="Text 1"/>
          <p:cNvSpPr/>
          <p:nvPr/>
        </p:nvSpPr>
        <p:spPr>
          <a:xfrm>
            <a:off x="610910" y="6381750"/>
            <a:ext cx="2053709" cy="256699"/>
          </a:xfrm>
          <a:prstGeom prst="rect">
            <a:avLst/>
          </a:prstGeom>
          <a:noFill/>
          <a:ln/>
        </p:spPr>
        <p:txBody>
          <a:bodyPr wrap="none" lIns="0" tIns="0" rIns="0" bIns="0" rtlCol="0" anchor="t"/>
          <a:lstStyle/>
          <a:p>
            <a:pPr marL="0" indent="0">
              <a:lnSpc>
                <a:spcPts val="2000"/>
              </a:lnSpc>
              <a:buNone/>
            </a:pPr>
            <a:r>
              <a:rPr lang="en-US" sz="1600" dirty="0">
                <a:latin typeface="HY견고딕" panose="02030600000101010101" pitchFamily="18" charset="-127"/>
                <a:ea typeface="HY견고딕" panose="02030600000101010101" pitchFamily="18" charset="-127"/>
                <a:cs typeface="Red Hat Text" pitchFamily="34" charset="-120"/>
              </a:rPr>
              <a:t>주요 기능</a:t>
            </a:r>
            <a:endParaRPr lang="en-US" sz="1600" dirty="0">
              <a:latin typeface="HY견고딕" panose="02030600000101010101" pitchFamily="18" charset="-127"/>
              <a:ea typeface="HY견고딕" panose="02030600000101010101" pitchFamily="18" charset="-127"/>
            </a:endParaRPr>
          </a:p>
        </p:txBody>
      </p:sp>
      <p:sp>
        <p:nvSpPr>
          <p:cNvPr id="5" name="Text 2"/>
          <p:cNvSpPr/>
          <p:nvPr/>
        </p:nvSpPr>
        <p:spPr>
          <a:xfrm>
            <a:off x="610910" y="6812994"/>
            <a:ext cx="6491407" cy="279202"/>
          </a:xfrm>
          <a:prstGeom prst="rect">
            <a:avLst/>
          </a:prstGeom>
          <a:noFill/>
          <a:ln/>
        </p:spPr>
        <p:txBody>
          <a:bodyPr wrap="none" lIns="0" tIns="0" rIns="0" bIns="0" rtlCol="0" anchor="t"/>
          <a:lstStyle/>
          <a:p>
            <a:pPr marL="342900" indent="-342900">
              <a:lnSpc>
                <a:spcPts val="2150"/>
              </a:lnSpc>
              <a:buSzPct val="100000"/>
              <a:buChar char="•"/>
            </a:pPr>
            <a:r>
              <a:rPr lang="en-US" sz="1350" dirty="0">
                <a:latin typeface="HY견고딕" panose="02030600000101010101" pitchFamily="18" charset="-127"/>
                <a:ea typeface="HY견고딕" panose="02030600000101010101" pitchFamily="18" charset="-127"/>
                <a:cs typeface="Roboto Light" pitchFamily="34" charset="-120"/>
              </a:rPr>
              <a:t>이미지 슬라이더 구현</a:t>
            </a:r>
            <a:endParaRPr lang="en-US" sz="1350" dirty="0">
              <a:latin typeface="HY견고딕" panose="02030600000101010101" pitchFamily="18" charset="-127"/>
              <a:ea typeface="HY견고딕" panose="02030600000101010101" pitchFamily="18" charset="-127"/>
            </a:endParaRPr>
          </a:p>
        </p:txBody>
      </p:sp>
      <p:sp>
        <p:nvSpPr>
          <p:cNvPr id="6" name="Text 3"/>
          <p:cNvSpPr/>
          <p:nvPr/>
        </p:nvSpPr>
        <p:spPr>
          <a:xfrm>
            <a:off x="610910" y="7153275"/>
            <a:ext cx="6491407" cy="279202"/>
          </a:xfrm>
          <a:prstGeom prst="rect">
            <a:avLst/>
          </a:prstGeom>
          <a:noFill/>
          <a:ln/>
        </p:spPr>
        <p:txBody>
          <a:bodyPr wrap="none" lIns="0" tIns="0" rIns="0" bIns="0" rtlCol="0" anchor="t"/>
          <a:lstStyle/>
          <a:p>
            <a:pPr marL="342900" indent="-342900">
              <a:lnSpc>
                <a:spcPts val="2150"/>
              </a:lnSpc>
              <a:buSzPct val="100000"/>
              <a:buChar char="•"/>
            </a:pPr>
            <a:r>
              <a:rPr lang="en-US" sz="1350" dirty="0">
                <a:latin typeface="HY견고딕" panose="02030600000101010101" pitchFamily="18" charset="-127"/>
                <a:ea typeface="HY견고딕" panose="02030600000101010101" pitchFamily="18" charset="-127"/>
                <a:cs typeface="Roboto Light" pitchFamily="34" charset="-120"/>
              </a:rPr>
              <a:t>게임 목록 표시</a:t>
            </a:r>
            <a:endParaRPr lang="en-US" sz="1350" dirty="0">
              <a:latin typeface="HY견고딕" panose="02030600000101010101" pitchFamily="18" charset="-127"/>
              <a:ea typeface="HY견고딕" panose="02030600000101010101" pitchFamily="18" charset="-127"/>
            </a:endParaRPr>
          </a:p>
        </p:txBody>
      </p:sp>
      <p:sp>
        <p:nvSpPr>
          <p:cNvPr id="7" name="Text 4"/>
          <p:cNvSpPr/>
          <p:nvPr/>
        </p:nvSpPr>
        <p:spPr>
          <a:xfrm>
            <a:off x="610910" y="7493556"/>
            <a:ext cx="6491407" cy="279202"/>
          </a:xfrm>
          <a:prstGeom prst="rect">
            <a:avLst/>
          </a:prstGeom>
          <a:noFill/>
          <a:ln/>
        </p:spPr>
        <p:txBody>
          <a:bodyPr wrap="none" lIns="0" tIns="0" rIns="0" bIns="0" rtlCol="0" anchor="t"/>
          <a:lstStyle/>
          <a:p>
            <a:pPr marL="342900" indent="-342900">
              <a:lnSpc>
                <a:spcPts val="2150"/>
              </a:lnSpc>
              <a:buSzPct val="100000"/>
              <a:buChar char="•"/>
            </a:pPr>
            <a:r>
              <a:rPr lang="en-US" sz="1350" dirty="0">
                <a:latin typeface="HY견고딕" panose="02030600000101010101" pitchFamily="18" charset="-127"/>
                <a:ea typeface="HY견고딕" panose="02030600000101010101" pitchFamily="18" charset="-127"/>
                <a:cs typeface="Roboto Light" pitchFamily="34" charset="-120"/>
              </a:rPr>
              <a:t>검색 기능</a:t>
            </a:r>
            <a:endParaRPr lang="en-US" sz="1350" dirty="0">
              <a:latin typeface="HY견고딕" panose="02030600000101010101" pitchFamily="18" charset="-127"/>
              <a:ea typeface="HY견고딕" panose="02030600000101010101" pitchFamily="18" charset="-127"/>
            </a:endParaRPr>
          </a:p>
        </p:txBody>
      </p:sp>
      <p:sp>
        <p:nvSpPr>
          <p:cNvPr id="8" name="Text 5"/>
          <p:cNvSpPr/>
          <p:nvPr/>
        </p:nvSpPr>
        <p:spPr>
          <a:xfrm>
            <a:off x="7535704" y="1429822"/>
            <a:ext cx="2053709" cy="256699"/>
          </a:xfrm>
          <a:prstGeom prst="rect">
            <a:avLst/>
          </a:prstGeom>
          <a:noFill/>
          <a:ln/>
        </p:spPr>
        <p:txBody>
          <a:bodyPr wrap="none" lIns="0" tIns="0" rIns="0" bIns="0" rtlCol="0" anchor="t"/>
          <a:lstStyle/>
          <a:p>
            <a:pPr marL="0" indent="0">
              <a:lnSpc>
                <a:spcPts val="2000"/>
              </a:lnSpc>
              <a:buNone/>
            </a:pPr>
            <a:r>
              <a:rPr lang="en-US" sz="1600" dirty="0">
                <a:latin typeface="HY견고딕" panose="02030600000101010101" pitchFamily="18" charset="-127"/>
                <a:ea typeface="HY견고딕" panose="02030600000101010101" pitchFamily="18" charset="-127"/>
                <a:cs typeface="Red Hat Text" pitchFamily="34" charset="-120"/>
              </a:rPr>
              <a:t>기능 설명</a:t>
            </a:r>
            <a:endParaRPr lang="en-US" sz="1600" dirty="0">
              <a:latin typeface="HY견고딕" panose="02030600000101010101" pitchFamily="18" charset="-127"/>
              <a:ea typeface="HY견고딕" panose="02030600000101010101" pitchFamily="18" charset="-127"/>
            </a:endParaRPr>
          </a:p>
        </p:txBody>
      </p:sp>
      <p:sp>
        <p:nvSpPr>
          <p:cNvPr id="9" name="Text 6"/>
          <p:cNvSpPr/>
          <p:nvPr/>
        </p:nvSpPr>
        <p:spPr>
          <a:xfrm>
            <a:off x="7535704" y="1861066"/>
            <a:ext cx="6491407" cy="1116806"/>
          </a:xfrm>
          <a:prstGeom prst="rect">
            <a:avLst/>
          </a:prstGeom>
          <a:noFill/>
          <a:ln/>
        </p:spPr>
        <p:txBody>
          <a:bodyPr wrap="square" lIns="0" tIns="0" rIns="0" bIns="0" rtlCol="0" anchor="t"/>
          <a:lstStyle/>
          <a:p>
            <a:pPr marL="0" indent="0">
              <a:lnSpc>
                <a:spcPts val="2150"/>
              </a:lnSpc>
              <a:buNone/>
            </a:pPr>
            <a:r>
              <a:rPr lang="en-US" sz="1350" dirty="0">
                <a:latin typeface="HY견고딕" panose="02030600000101010101" pitchFamily="18" charset="-127"/>
                <a:ea typeface="HY견고딕" panose="02030600000101010101" pitchFamily="18" charset="-127"/>
                <a:cs typeface="Roboto Light" pitchFamily="34" charset="-120"/>
              </a:rPr>
              <a:t>Index 페이지는 웹사이트의 첫인상을 결정하는 중요한 페이지입니다. 저희는 사용자에게 다양한 게임 정보를 효과적으로 전달하기 위해 이미지 슬라이더, 게임 목록 표시, 검색 기능 등을 구현했습니다. 특히, 이미지 슬라이더는 최신 게임 정보를 시각적으로 강조하여 사용자의 관심을 유도합니다.</a:t>
            </a:r>
            <a:endParaRPr lang="en-US" sz="1350" dirty="0">
              <a:latin typeface="HY견고딕" panose="02030600000101010101" pitchFamily="18" charset="-127"/>
              <a:ea typeface="HY견고딕" panose="02030600000101010101" pitchFamily="18" charset="-127"/>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p:cNvPicPr>
            <a:picLocks noChangeAspect="1"/>
          </p:cNvPicPr>
          <p:nvPr/>
        </p:nvPicPr>
        <p:blipFill>
          <a:blip r:embed="rId2"/>
          <a:stretch>
            <a:fillRect/>
          </a:stretch>
        </p:blipFill>
        <p:spPr>
          <a:xfrm>
            <a:off x="0" y="-1"/>
            <a:ext cx="14630400" cy="9393212"/>
          </a:xfrm>
          <a:prstGeom prst="rect">
            <a:avLst/>
          </a:prstGeom>
        </p:spPr>
      </p:pic>
    </p:spTree>
    <p:extLst>
      <p:ext uri="{BB962C8B-B14F-4D97-AF65-F5344CB8AC3E}">
        <p14:creationId xmlns:p14="http://schemas.microsoft.com/office/powerpoint/2010/main" val="31678699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810606" y="1363420"/>
            <a:ext cx="7370207" cy="704017"/>
          </a:xfrm>
          <a:prstGeom prst="rect">
            <a:avLst/>
          </a:prstGeom>
          <a:noFill/>
          <a:ln/>
        </p:spPr>
        <p:txBody>
          <a:bodyPr wrap="none" lIns="0" tIns="0" rIns="0" bIns="0" rtlCol="0" anchor="t"/>
          <a:lstStyle/>
          <a:p>
            <a:pPr marL="0" indent="0">
              <a:lnSpc>
                <a:spcPts val="5500"/>
              </a:lnSpc>
              <a:buNone/>
            </a:pPr>
            <a:r>
              <a:rPr lang="en-US" sz="4400" dirty="0">
                <a:latin typeface="HY견고딕" panose="02030600000101010101" pitchFamily="18" charset="-127"/>
                <a:ea typeface="HY견고딕" panose="02030600000101010101" pitchFamily="18" charset="-127"/>
                <a:cs typeface="Red Hat Text" pitchFamily="34" charset="-120"/>
              </a:rPr>
              <a:t>구현 기능 상세: Browser 페이지</a:t>
            </a:r>
            <a:endParaRPr lang="en-US" sz="4400" dirty="0">
              <a:latin typeface="HY견고딕" panose="02030600000101010101" pitchFamily="18" charset="-127"/>
              <a:ea typeface="HY견고딕" panose="02030600000101010101" pitchFamily="18" charset="-127"/>
            </a:endParaRPr>
          </a:p>
        </p:txBody>
      </p:sp>
      <p:sp>
        <p:nvSpPr>
          <p:cNvPr id="8" name="Text 3"/>
          <p:cNvSpPr/>
          <p:nvPr/>
        </p:nvSpPr>
        <p:spPr>
          <a:xfrm>
            <a:off x="6683097" y="3267194"/>
            <a:ext cx="2250162" cy="351949"/>
          </a:xfrm>
          <a:prstGeom prst="rect">
            <a:avLst/>
          </a:prstGeom>
          <a:noFill/>
          <a:ln/>
        </p:spPr>
        <p:txBody>
          <a:bodyPr wrap="none" lIns="0" tIns="0" rIns="0" bIns="0" rtlCol="0" anchor="t"/>
          <a:lstStyle/>
          <a:p>
            <a:pPr marL="0" indent="0" algn="l">
              <a:lnSpc>
                <a:spcPts val="2750"/>
              </a:lnSpc>
              <a:buNone/>
            </a:pPr>
            <a:r>
              <a:rPr lang="en-US" sz="2200" dirty="0" err="1" smtClean="0">
                <a:latin typeface="HY견고딕" panose="02030600000101010101" pitchFamily="18" charset="-127"/>
                <a:ea typeface="HY견고딕" panose="02030600000101010101" pitchFamily="18" charset="-127"/>
                <a:cs typeface="Red Hat Text" pitchFamily="34" charset="-120"/>
              </a:rPr>
              <a:t>카테고리</a:t>
            </a:r>
            <a:r>
              <a:rPr lang="en-US" sz="2200" dirty="0" smtClean="0">
                <a:latin typeface="HY견고딕" panose="02030600000101010101" pitchFamily="18" charset="-127"/>
                <a:ea typeface="HY견고딕" panose="02030600000101010101" pitchFamily="18" charset="-127"/>
                <a:cs typeface="Red Hat Text" pitchFamily="34" charset="-120"/>
              </a:rPr>
              <a:t> </a:t>
            </a:r>
            <a:r>
              <a:rPr lang="en-US" sz="2200" dirty="0" err="1" smtClean="0">
                <a:latin typeface="HY견고딕" panose="02030600000101010101" pitchFamily="18" charset="-127"/>
                <a:ea typeface="HY견고딕" panose="02030600000101010101" pitchFamily="18" charset="-127"/>
                <a:cs typeface="Red Hat Text" pitchFamily="34" charset="-120"/>
              </a:rPr>
              <a:t>분류</a:t>
            </a:r>
            <a:endParaRPr lang="en-US" sz="2200" dirty="0">
              <a:latin typeface="HY견고딕" panose="02030600000101010101" pitchFamily="18" charset="-127"/>
              <a:ea typeface="HY견고딕" panose="02030600000101010101" pitchFamily="18" charset="-127"/>
            </a:endParaRPr>
          </a:p>
        </p:txBody>
      </p:sp>
      <p:sp>
        <p:nvSpPr>
          <p:cNvPr id="9" name="Text 4"/>
          <p:cNvSpPr/>
          <p:nvPr/>
        </p:nvSpPr>
        <p:spPr>
          <a:xfrm>
            <a:off x="6683097" y="3762732"/>
            <a:ext cx="2250162" cy="2298144"/>
          </a:xfrm>
          <a:prstGeom prst="rect">
            <a:avLst/>
          </a:prstGeom>
          <a:noFill/>
          <a:ln/>
        </p:spPr>
        <p:txBody>
          <a:bodyPr wrap="square" lIns="0" tIns="0" rIns="0" bIns="0" rtlCol="0" anchor="t"/>
          <a:lstStyle/>
          <a:p>
            <a:pPr marL="0" indent="0" algn="l">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게임들을 장르, 출시일, 인기 순위 등 다양한 기준으로 분류하여 사용자가 원하는 게임을 쉽게 찾을 수 있도록 했습니다.</a:t>
            </a:r>
            <a:endParaRPr lang="en-US" sz="1850" dirty="0">
              <a:latin typeface="HY견고딕" panose="02030600000101010101" pitchFamily="18" charset="-127"/>
              <a:ea typeface="HY견고딕" panose="02030600000101010101" pitchFamily="18" charset="-127"/>
            </a:endParaRPr>
          </a:p>
        </p:txBody>
      </p:sp>
      <p:sp>
        <p:nvSpPr>
          <p:cNvPr id="11" name="Text 5"/>
          <p:cNvSpPr/>
          <p:nvPr/>
        </p:nvSpPr>
        <p:spPr>
          <a:xfrm>
            <a:off x="10417254" y="3267313"/>
            <a:ext cx="2250281" cy="351949"/>
          </a:xfrm>
          <a:prstGeom prst="rect">
            <a:avLst/>
          </a:prstGeom>
          <a:noFill/>
          <a:ln/>
        </p:spPr>
        <p:txBody>
          <a:bodyPr wrap="none" lIns="0" tIns="0" rIns="0" bIns="0" rtlCol="0" anchor="t"/>
          <a:lstStyle/>
          <a:p>
            <a:pPr marL="0" indent="0" algn="l">
              <a:lnSpc>
                <a:spcPts val="2750"/>
              </a:lnSpc>
              <a:buNone/>
            </a:pPr>
            <a:r>
              <a:rPr lang="en-US" sz="2200" dirty="0">
                <a:latin typeface="HY견고딕" panose="02030600000101010101" pitchFamily="18" charset="-127"/>
                <a:ea typeface="HY견고딕" panose="02030600000101010101" pitchFamily="18" charset="-127"/>
                <a:cs typeface="Red Hat Text" pitchFamily="34" charset="-120"/>
              </a:rPr>
              <a:t>필터 기능</a:t>
            </a:r>
            <a:endParaRPr lang="en-US" sz="2200" dirty="0">
              <a:latin typeface="HY견고딕" panose="02030600000101010101" pitchFamily="18" charset="-127"/>
              <a:ea typeface="HY견고딕" panose="02030600000101010101" pitchFamily="18" charset="-127"/>
            </a:endParaRPr>
          </a:p>
        </p:txBody>
      </p:sp>
      <p:sp>
        <p:nvSpPr>
          <p:cNvPr id="12" name="Text 6"/>
          <p:cNvSpPr/>
          <p:nvPr/>
        </p:nvSpPr>
        <p:spPr>
          <a:xfrm>
            <a:off x="10417254" y="3762851"/>
            <a:ext cx="2250281" cy="3064193"/>
          </a:xfrm>
          <a:prstGeom prst="rect">
            <a:avLst/>
          </a:prstGeom>
          <a:noFill/>
          <a:ln/>
        </p:spPr>
        <p:txBody>
          <a:bodyPr wrap="square" lIns="0" tIns="0" rIns="0" bIns="0" rtlCol="0" anchor="t"/>
          <a:lstStyle/>
          <a:p>
            <a:pPr marL="0" indent="0" algn="l">
              <a:lnSpc>
                <a:spcPts val="3000"/>
              </a:lnSpc>
              <a:buNone/>
            </a:pPr>
            <a:r>
              <a:rPr lang="en-US" sz="1850" dirty="0">
                <a:latin typeface="HY견고딕" panose="02030600000101010101" pitchFamily="18" charset="-127"/>
                <a:ea typeface="HY견고딕" panose="02030600000101010101" pitchFamily="18" charset="-127"/>
                <a:cs typeface="Roboto Light" pitchFamily="34" charset="-120"/>
              </a:rPr>
              <a:t>사용자가 특정 조건에 맞는 게임만 볼 수 있도록 필터 기능을 추가했습니다. 예를 들어, 특정 가격 이하의 게임만 보거나, 특정 장르의 게임만 볼 수 있도록 설정할 수 있습니다.</a:t>
            </a:r>
            <a:endParaRPr lang="en-US" sz="1850" dirty="0">
              <a:latin typeface="HY견고딕" panose="02030600000101010101" pitchFamily="18" charset="-127"/>
              <a:ea typeface="HY견고딕" panose="02030600000101010101" pitchFamily="18" charset="-127"/>
            </a:endParaRPr>
          </a:p>
        </p:txBody>
      </p:sp>
      <p:pic>
        <p:nvPicPr>
          <p:cNvPr id="15" name="그림 14"/>
          <p:cNvPicPr>
            <a:picLocks noChangeAspect="1"/>
          </p:cNvPicPr>
          <p:nvPr/>
        </p:nvPicPr>
        <p:blipFill>
          <a:blip r:embed="rId4"/>
          <a:stretch>
            <a:fillRect/>
          </a:stretch>
        </p:blipFill>
        <p:spPr>
          <a:xfrm>
            <a:off x="-1813351" y="0"/>
            <a:ext cx="7299751" cy="8229600"/>
          </a:xfrm>
          <a:prstGeom prst="rect">
            <a:avLst/>
          </a:prstGeom>
        </p:spPr>
      </p:pic>
    </p:spTree>
    <p:extLst>
      <p:ext uri="{BB962C8B-B14F-4D97-AF65-F5344CB8AC3E}">
        <p14:creationId xmlns:p14="http://schemas.microsoft.com/office/powerpoint/2010/main" val="10403156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p:cNvPicPr>
            <a:picLocks noChangeAspect="1"/>
          </p:cNvPicPr>
          <p:nvPr/>
        </p:nvPicPr>
        <p:blipFill>
          <a:blip r:embed="rId2"/>
          <a:stretch>
            <a:fillRect/>
          </a:stretch>
        </p:blipFill>
        <p:spPr>
          <a:xfrm>
            <a:off x="175216" y="0"/>
            <a:ext cx="14279968" cy="4648849"/>
          </a:xfrm>
          <a:prstGeom prst="rect">
            <a:avLst/>
          </a:prstGeom>
        </p:spPr>
      </p:pic>
      <p:sp>
        <p:nvSpPr>
          <p:cNvPr id="4" name="Text 2"/>
          <p:cNvSpPr/>
          <p:nvPr/>
        </p:nvSpPr>
        <p:spPr>
          <a:xfrm>
            <a:off x="1523523" y="5103316"/>
            <a:ext cx="9618241" cy="2681168"/>
          </a:xfrm>
          <a:prstGeom prst="rect">
            <a:avLst/>
          </a:prstGeom>
          <a:noFill/>
          <a:ln/>
        </p:spPr>
        <p:txBody>
          <a:bodyPr wrap="square" lIns="0" tIns="0" rIns="0" bIns="0" rtlCol="0" anchor="t"/>
          <a:lstStyle/>
          <a:p>
            <a:pPr lvl="0">
              <a:lnSpc>
                <a:spcPts val="3000"/>
              </a:lnSpc>
            </a:pPr>
            <a:r>
              <a:rPr lang="en-US" altLang="ko-KR" sz="1850" dirty="0" smtClean="0">
                <a:latin typeface="HY견고딕" panose="02030600000101010101" pitchFamily="18" charset="-127"/>
                <a:ea typeface="HY견고딕" panose="02030600000101010101" pitchFamily="18" charset="-127"/>
                <a:cs typeface="Roboto Light" pitchFamily="34" charset="-120"/>
              </a:rPr>
              <a:t>사용자가 </a:t>
            </a:r>
            <a:r>
              <a:rPr lang="ko-KR" altLang="en-US" sz="1850" dirty="0" smtClean="0">
                <a:latin typeface="HY견고딕" panose="02030600000101010101" pitchFamily="18" charset="-127"/>
                <a:ea typeface="HY견고딕" panose="02030600000101010101" pitchFamily="18" charset="-127"/>
                <a:cs typeface="Roboto Light" pitchFamily="34" charset="-120"/>
              </a:rPr>
              <a:t>인기있는</a:t>
            </a:r>
            <a:r>
              <a:rPr lang="en-US" altLang="ko-KR" sz="1850" dirty="0" smtClean="0">
                <a:latin typeface="HY견고딕" panose="02030600000101010101" pitchFamily="18" charset="-127"/>
                <a:ea typeface="HY견고딕" panose="02030600000101010101" pitchFamily="18" charset="-127"/>
                <a:cs typeface="Roboto Light" pitchFamily="34" charset="-120"/>
              </a:rPr>
              <a:t> </a:t>
            </a:r>
            <a:r>
              <a:rPr lang="ko-KR" altLang="en-US" sz="1850" dirty="0" smtClean="0">
                <a:latin typeface="HY견고딕" panose="02030600000101010101" pitchFamily="18" charset="-127"/>
                <a:ea typeface="HY견고딕" panose="02030600000101010101" pitchFamily="18" charset="-127"/>
                <a:cs typeface="Roboto Light" pitchFamily="34" charset="-120"/>
              </a:rPr>
              <a:t>게임을</a:t>
            </a:r>
            <a:r>
              <a:rPr lang="en-US" altLang="ko-KR" sz="1850" dirty="0" smtClean="0">
                <a:latin typeface="HY견고딕" panose="02030600000101010101" pitchFamily="18" charset="-127"/>
                <a:ea typeface="HY견고딕" panose="02030600000101010101" pitchFamily="18" charset="-127"/>
                <a:cs typeface="Roboto Light" pitchFamily="34" charset="-120"/>
              </a:rPr>
              <a:t> </a:t>
            </a:r>
            <a:r>
              <a:rPr lang="ko-KR" altLang="en-US" sz="1850" dirty="0" smtClean="0">
                <a:latin typeface="HY견고딕" panose="02030600000101010101" pitchFamily="18" charset="-127"/>
                <a:ea typeface="HY견고딕" panose="02030600000101010101" pitchFamily="18" charset="-127"/>
                <a:cs typeface="Roboto Light" pitchFamily="34" charset="-120"/>
              </a:rPr>
              <a:t>쉽고</a:t>
            </a:r>
            <a:r>
              <a:rPr lang="en-US" altLang="ko-KR" sz="1850" dirty="0" smtClean="0">
                <a:latin typeface="HY견고딕" panose="02030600000101010101" pitchFamily="18" charset="-127"/>
                <a:ea typeface="HY견고딕" panose="02030600000101010101" pitchFamily="18" charset="-127"/>
                <a:cs typeface="Roboto Light" pitchFamily="34" charset="-120"/>
              </a:rPr>
              <a:t> </a:t>
            </a:r>
            <a:r>
              <a:rPr lang="ko-KR" altLang="en-US" sz="1850" dirty="0" smtClean="0">
                <a:latin typeface="HY견고딕" panose="02030600000101010101" pitchFamily="18" charset="-127"/>
                <a:ea typeface="HY견고딕" panose="02030600000101010101" pitchFamily="18" charset="-127"/>
                <a:cs typeface="Roboto Light" pitchFamily="34" charset="-120"/>
              </a:rPr>
              <a:t>빠르게 찾을 수 있도록</a:t>
            </a:r>
            <a:r>
              <a:rPr lang="en-US" altLang="ko-KR" sz="1850" dirty="0" smtClean="0">
                <a:latin typeface="HY견고딕" panose="02030600000101010101" pitchFamily="18" charset="-127"/>
                <a:ea typeface="HY견고딕" panose="02030600000101010101" pitchFamily="18" charset="-127"/>
                <a:cs typeface="Roboto Light" pitchFamily="34" charset="-120"/>
              </a:rPr>
              <a:t> </a:t>
            </a:r>
            <a:r>
              <a:rPr lang="ko-KR" altLang="en-US" sz="1850" dirty="0" smtClean="0">
                <a:latin typeface="HY견고딕" panose="02030600000101010101" pitchFamily="18" charset="-127"/>
                <a:ea typeface="HY견고딕" panose="02030600000101010101" pitchFamily="18" charset="-127"/>
                <a:cs typeface="Roboto Light" pitchFamily="34" charset="-120"/>
              </a:rPr>
              <a:t>검색 기능을 구현했습니다</a:t>
            </a:r>
            <a:r>
              <a:rPr lang="en-US" altLang="ko-KR" sz="1850" dirty="0" smtClean="0">
                <a:latin typeface="HY견고딕" panose="02030600000101010101" pitchFamily="18" charset="-127"/>
                <a:ea typeface="HY견고딕" panose="02030600000101010101" pitchFamily="18" charset="-127"/>
                <a:cs typeface="Roboto Light" pitchFamily="34" charset="-120"/>
              </a:rPr>
              <a:t>.</a:t>
            </a:r>
          </a:p>
          <a:p>
            <a:pPr lvl="0">
              <a:lnSpc>
                <a:spcPts val="3000"/>
              </a:lnSpc>
            </a:pPr>
            <a:r>
              <a:rPr lang="ko-KR" altLang="en-US" sz="1850" dirty="0" smtClean="0">
                <a:latin typeface="HY견고딕" panose="02030600000101010101" pitchFamily="18" charset="-127"/>
                <a:ea typeface="HY견고딕" panose="02030600000101010101" pitchFamily="18" charset="-127"/>
                <a:cs typeface="Roboto Light" pitchFamily="34" charset="-120"/>
              </a:rPr>
              <a:t>마우스를 사용하거나 오른쪽 상단의 화살표 버튼을 누르면 다른 인기 있는 게임을 찾을 수 있습니다</a:t>
            </a:r>
            <a:r>
              <a:rPr lang="en-US" altLang="ko-KR" sz="1850" dirty="0" smtClean="0">
                <a:latin typeface="HY견고딕" panose="02030600000101010101" pitchFamily="18" charset="-127"/>
                <a:ea typeface="HY견고딕" panose="02030600000101010101" pitchFamily="18" charset="-127"/>
                <a:cs typeface="Roboto Light" pitchFamily="34" charset="-120"/>
              </a:rPr>
              <a:t>.</a:t>
            </a:r>
            <a:endParaRPr lang="en-US" altLang="ko-KR" sz="1850" dirty="0">
              <a:latin typeface="HY견고딕" panose="02030600000101010101" pitchFamily="18" charset="-127"/>
              <a:ea typeface="HY견고딕" panose="02030600000101010101" pitchFamily="18" charset="-127"/>
            </a:endParaRPr>
          </a:p>
        </p:txBody>
      </p:sp>
    </p:spTree>
    <p:extLst>
      <p:ext uri="{BB962C8B-B14F-4D97-AF65-F5344CB8AC3E}">
        <p14:creationId xmlns:p14="http://schemas.microsoft.com/office/powerpoint/2010/main" val="35498495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pic>
        <p:nvPicPr>
          <p:cNvPr id="2" name="그림 1"/>
          <p:cNvPicPr>
            <a:picLocks noChangeAspect="1"/>
          </p:cNvPicPr>
          <p:nvPr/>
        </p:nvPicPr>
        <p:blipFill rotWithShape="1">
          <a:blip r:embed="rId2">
            <a:extLst>
              <a:ext uri="{28A0092B-C50C-407E-A947-70E740481C1C}">
                <a14:useLocalDpi xmlns:a14="http://schemas.microsoft.com/office/drawing/2010/main" val="0"/>
              </a:ext>
            </a:extLst>
          </a:blip>
          <a:srcRect l="8519"/>
          <a:stretch/>
        </p:blipFill>
        <p:spPr>
          <a:xfrm>
            <a:off x="0" y="-1"/>
            <a:ext cx="12909132" cy="8229601"/>
          </a:xfrm>
          <a:prstGeom prst="rect">
            <a:avLst/>
          </a:prstGeom>
        </p:spPr>
      </p:pic>
      <p:sp>
        <p:nvSpPr>
          <p:cNvPr id="4" name="직사각형 3"/>
          <p:cNvSpPr/>
          <p:nvPr/>
        </p:nvSpPr>
        <p:spPr>
          <a:xfrm>
            <a:off x="0" y="-2"/>
            <a:ext cx="12909132" cy="8229600"/>
          </a:xfrm>
          <a:prstGeom prst="rect">
            <a:avLst/>
          </a:prstGeom>
          <a:gradFill flip="none" rotWithShape="1">
            <a:gsLst>
              <a:gs pos="20000">
                <a:schemeClr val="bg1"/>
              </a:gs>
              <a:gs pos="65000">
                <a:schemeClr val="bg1">
                  <a:alpha val="30000"/>
                </a:schemeClr>
              </a:gs>
              <a:gs pos="80000">
                <a:schemeClr val="bg1">
                  <a:alpha val="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 name="그룹 2"/>
          <p:cNvGrpSpPr/>
          <p:nvPr/>
        </p:nvGrpSpPr>
        <p:grpSpPr>
          <a:xfrm>
            <a:off x="658017" y="5345786"/>
            <a:ext cx="7304884" cy="4939829"/>
            <a:chOff x="2492602" y="3373696"/>
            <a:chExt cx="4880827" cy="3681046"/>
          </a:xfrm>
        </p:grpSpPr>
        <p:sp>
          <p:nvSpPr>
            <p:cNvPr id="5" name="Text 5"/>
            <p:cNvSpPr/>
            <p:nvPr/>
          </p:nvSpPr>
          <p:spPr>
            <a:xfrm>
              <a:off x="2492602" y="3373696"/>
              <a:ext cx="2250281" cy="351949"/>
            </a:xfrm>
            <a:prstGeom prst="rect">
              <a:avLst/>
            </a:prstGeom>
            <a:noFill/>
            <a:ln/>
          </p:spPr>
          <p:txBody>
            <a:bodyPr wrap="none" lIns="0" tIns="0" rIns="0" bIns="0" rtlCol="0" anchor="t"/>
            <a:lstStyle/>
            <a:p>
              <a:pPr marL="0" indent="0">
                <a:lnSpc>
                  <a:spcPts val="2750"/>
                </a:lnSpc>
                <a:buNone/>
              </a:pPr>
              <a:r>
                <a:rPr lang="en-US" sz="2600" dirty="0">
                  <a:latin typeface="HY견고딕" panose="02030600000101010101" pitchFamily="18" charset="-127"/>
                  <a:ea typeface="HY견고딕" panose="02030600000101010101" pitchFamily="18" charset="-127"/>
                  <a:cs typeface="Red Hat Text" pitchFamily="34" charset="-120"/>
                </a:rPr>
                <a:t>필터 기능</a:t>
              </a:r>
              <a:endParaRPr lang="en-US" sz="2600" dirty="0">
                <a:latin typeface="HY견고딕" panose="02030600000101010101" pitchFamily="18" charset="-127"/>
                <a:ea typeface="HY견고딕" panose="02030600000101010101" pitchFamily="18" charset="-127"/>
              </a:endParaRPr>
            </a:p>
          </p:txBody>
        </p:sp>
        <p:sp>
          <p:nvSpPr>
            <p:cNvPr id="6" name="Text 6"/>
            <p:cNvSpPr/>
            <p:nvPr/>
          </p:nvSpPr>
          <p:spPr>
            <a:xfrm>
              <a:off x="2492602" y="3990549"/>
              <a:ext cx="4880827" cy="3064193"/>
            </a:xfrm>
            <a:prstGeom prst="rect">
              <a:avLst/>
            </a:prstGeom>
            <a:noFill/>
            <a:ln/>
          </p:spPr>
          <p:txBody>
            <a:bodyPr wrap="square" lIns="0" tIns="0" rIns="0" bIns="0" rtlCol="0" anchor="t"/>
            <a:lstStyle/>
            <a:p>
              <a:pPr marL="0" indent="0">
                <a:lnSpc>
                  <a:spcPts val="3000"/>
                </a:lnSpc>
                <a:buNone/>
              </a:pPr>
              <a:r>
                <a:rPr lang="en-US" sz="2200" dirty="0">
                  <a:latin typeface="HY견고딕" panose="02030600000101010101" pitchFamily="18" charset="-127"/>
                  <a:ea typeface="HY견고딕" panose="02030600000101010101" pitchFamily="18" charset="-127"/>
                  <a:cs typeface="Roboto Light" pitchFamily="34" charset="-120"/>
                </a:rPr>
                <a:t>사용자가 특정 조건에 맞는 게임만 볼 수 있도록 필터 기능을 추가했습니다. 예를 들어, </a:t>
              </a:r>
              <a:r>
                <a:rPr lang="en-US" sz="2200" dirty="0" err="1" smtClean="0">
                  <a:latin typeface="HY견고딕" panose="02030600000101010101" pitchFamily="18" charset="-127"/>
                  <a:ea typeface="HY견고딕" panose="02030600000101010101" pitchFamily="18" charset="-127"/>
                  <a:cs typeface="Roboto Light" pitchFamily="34" charset="-120"/>
                </a:rPr>
                <a:t>특정</a:t>
              </a:r>
              <a:r>
                <a:rPr lang="en-US" sz="2200" dirty="0" smtClean="0">
                  <a:latin typeface="HY견고딕" panose="02030600000101010101" pitchFamily="18" charset="-127"/>
                  <a:ea typeface="HY견고딕" panose="02030600000101010101" pitchFamily="18" charset="-127"/>
                  <a:cs typeface="Roboto Light" pitchFamily="34" charset="-120"/>
                </a:rPr>
                <a:t> </a:t>
              </a:r>
              <a:r>
                <a:rPr lang="en-US" sz="2200" dirty="0">
                  <a:latin typeface="HY견고딕" panose="02030600000101010101" pitchFamily="18" charset="-127"/>
                  <a:ea typeface="HY견고딕" panose="02030600000101010101" pitchFamily="18" charset="-127"/>
                  <a:cs typeface="Roboto Light" pitchFamily="34" charset="-120"/>
                </a:rPr>
                <a:t>장르의 </a:t>
              </a:r>
              <a:r>
                <a:rPr lang="en-US" sz="2200" dirty="0" err="1">
                  <a:latin typeface="HY견고딕" panose="02030600000101010101" pitchFamily="18" charset="-127"/>
                  <a:ea typeface="HY견고딕" panose="02030600000101010101" pitchFamily="18" charset="-127"/>
                  <a:cs typeface="Roboto Light" pitchFamily="34" charset="-120"/>
                </a:rPr>
                <a:t>게임만</a:t>
              </a:r>
              <a:r>
                <a:rPr lang="en-US" sz="2200" dirty="0">
                  <a:latin typeface="HY견고딕" panose="02030600000101010101" pitchFamily="18" charset="-127"/>
                  <a:ea typeface="HY견고딕" panose="02030600000101010101" pitchFamily="18" charset="-127"/>
                  <a:cs typeface="Roboto Light" pitchFamily="34" charset="-120"/>
                </a:rPr>
                <a:t> </a:t>
              </a:r>
              <a:r>
                <a:rPr lang="en-US" sz="2200" dirty="0" smtClean="0">
                  <a:latin typeface="HY견고딕" panose="02030600000101010101" pitchFamily="18" charset="-127"/>
                  <a:ea typeface="HY견고딕" panose="02030600000101010101" pitchFamily="18" charset="-127"/>
                  <a:cs typeface="Roboto Light" pitchFamily="34" charset="-120"/>
                </a:rPr>
                <a:t/>
              </a:r>
              <a:br>
                <a:rPr lang="en-US" sz="2200" dirty="0" smtClean="0">
                  <a:latin typeface="HY견고딕" panose="02030600000101010101" pitchFamily="18" charset="-127"/>
                  <a:ea typeface="HY견고딕" panose="02030600000101010101" pitchFamily="18" charset="-127"/>
                  <a:cs typeface="Roboto Light" pitchFamily="34" charset="-120"/>
                </a:rPr>
              </a:br>
              <a:r>
                <a:rPr lang="en-US" sz="2200" dirty="0" smtClean="0">
                  <a:latin typeface="HY견고딕" panose="02030600000101010101" pitchFamily="18" charset="-127"/>
                  <a:ea typeface="HY견고딕" panose="02030600000101010101" pitchFamily="18" charset="-127"/>
                  <a:cs typeface="Roboto Light" pitchFamily="34" charset="-120"/>
                </a:rPr>
                <a:t>볼 </a:t>
              </a:r>
              <a:r>
                <a:rPr lang="en-US" sz="2200" dirty="0">
                  <a:latin typeface="HY견고딕" panose="02030600000101010101" pitchFamily="18" charset="-127"/>
                  <a:ea typeface="HY견고딕" panose="02030600000101010101" pitchFamily="18" charset="-127"/>
                  <a:cs typeface="Roboto Light" pitchFamily="34" charset="-120"/>
                </a:rPr>
                <a:t>수 </a:t>
              </a:r>
              <a:r>
                <a:rPr lang="ko-KR" altLang="en-US" sz="2200" dirty="0" smtClean="0">
                  <a:latin typeface="HY견고딕" panose="02030600000101010101" pitchFamily="18" charset="-127"/>
                  <a:ea typeface="HY견고딕" panose="02030600000101010101" pitchFamily="18" charset="-127"/>
                  <a:cs typeface="Roboto Light" pitchFamily="34" charset="-120"/>
                </a:rPr>
                <a:t>있</a:t>
              </a:r>
              <a:r>
                <a:rPr lang="en-US" sz="2200" dirty="0" err="1" smtClean="0">
                  <a:latin typeface="HY견고딕" panose="02030600000101010101" pitchFamily="18" charset="-127"/>
                  <a:ea typeface="HY견고딕" panose="02030600000101010101" pitchFamily="18" charset="-127"/>
                  <a:cs typeface="Roboto Light" pitchFamily="34" charset="-120"/>
                </a:rPr>
                <a:t>도록</a:t>
              </a:r>
              <a:r>
                <a:rPr lang="en-US" sz="2200" dirty="0" smtClean="0">
                  <a:latin typeface="HY견고딕" panose="02030600000101010101" pitchFamily="18" charset="-127"/>
                  <a:ea typeface="HY견고딕" panose="02030600000101010101" pitchFamily="18" charset="-127"/>
                  <a:cs typeface="Roboto Light" pitchFamily="34" charset="-120"/>
                </a:rPr>
                <a:t> </a:t>
              </a:r>
              <a:r>
                <a:rPr lang="en-US" sz="2200" dirty="0">
                  <a:latin typeface="HY견고딕" panose="02030600000101010101" pitchFamily="18" charset="-127"/>
                  <a:ea typeface="HY견고딕" panose="02030600000101010101" pitchFamily="18" charset="-127"/>
                  <a:cs typeface="Roboto Light" pitchFamily="34" charset="-120"/>
                </a:rPr>
                <a:t>설정할 수 </a:t>
              </a:r>
              <a:r>
                <a:rPr lang="ko-KR" altLang="en-US" sz="2200" dirty="0" smtClean="0">
                  <a:latin typeface="HY견고딕" panose="02030600000101010101" pitchFamily="18" charset="-127"/>
                  <a:ea typeface="HY견고딕" panose="02030600000101010101" pitchFamily="18" charset="-127"/>
                  <a:cs typeface="Roboto Light" pitchFamily="34" charset="-120"/>
                </a:rPr>
                <a:t>있</a:t>
              </a:r>
              <a:r>
                <a:rPr lang="en-US" sz="2200" dirty="0" err="1" smtClean="0">
                  <a:latin typeface="HY견고딕" panose="02030600000101010101" pitchFamily="18" charset="-127"/>
                  <a:ea typeface="HY견고딕" panose="02030600000101010101" pitchFamily="18" charset="-127"/>
                  <a:cs typeface="Roboto Light" pitchFamily="34" charset="-120"/>
                </a:rPr>
                <a:t>습니다</a:t>
              </a:r>
              <a:r>
                <a:rPr lang="en-US" sz="2200" dirty="0">
                  <a:latin typeface="HY견고딕" panose="02030600000101010101" pitchFamily="18" charset="-127"/>
                  <a:ea typeface="HY견고딕" panose="02030600000101010101" pitchFamily="18" charset="-127"/>
                  <a:cs typeface="Roboto Light" pitchFamily="34" charset="-120"/>
                </a:rPr>
                <a:t>.</a:t>
              </a:r>
              <a:endParaRPr lang="en-US" sz="2200" dirty="0">
                <a:latin typeface="HY견고딕" panose="02030600000101010101" pitchFamily="18" charset="-127"/>
                <a:ea typeface="HY견고딕" panose="02030600000101010101" pitchFamily="18" charset="-127"/>
              </a:endParaRPr>
            </a:p>
          </p:txBody>
        </p:sp>
      </p:grpSp>
    </p:spTree>
    <p:extLst>
      <p:ext uri="{BB962C8B-B14F-4D97-AF65-F5344CB8AC3E}">
        <p14:creationId xmlns:p14="http://schemas.microsoft.com/office/powerpoint/2010/main" val="7191518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6798102" y="263196"/>
            <a:ext cx="6201966" cy="647105"/>
          </a:xfrm>
          <a:prstGeom prst="rect">
            <a:avLst/>
          </a:prstGeom>
          <a:noFill/>
          <a:ln/>
        </p:spPr>
        <p:txBody>
          <a:bodyPr wrap="none" lIns="0" tIns="0" rIns="0" bIns="0" rtlCol="0" anchor="t"/>
          <a:lstStyle/>
          <a:p>
            <a:pPr marL="0" indent="0" algn="ctr">
              <a:lnSpc>
                <a:spcPts val="5050"/>
              </a:lnSpc>
              <a:buNone/>
            </a:pPr>
            <a:r>
              <a:rPr lang="en-US" sz="4050" dirty="0" smtClean="0">
                <a:latin typeface="HY견고딕" panose="02030600000101010101" pitchFamily="18" charset="-127"/>
                <a:ea typeface="HY견고딕" panose="02030600000101010101" pitchFamily="18" charset="-127"/>
                <a:cs typeface="Red Hat Text" pitchFamily="34" charset="-120"/>
              </a:rPr>
              <a:t>Login Page</a:t>
            </a:r>
            <a:endParaRPr lang="en-US" sz="4050" dirty="0">
              <a:latin typeface="HY견고딕" panose="02030600000101010101" pitchFamily="18" charset="-127"/>
              <a:ea typeface="HY견고딕" panose="02030600000101010101" pitchFamily="18" charset="-127"/>
            </a:endParaRPr>
          </a:p>
        </p:txBody>
      </p:sp>
      <p:pic>
        <p:nvPicPr>
          <p:cNvPr id="4" name="Image 1" descr="preencoded.png"/>
          <p:cNvPicPr>
            <a:picLocks noChangeAspect="1"/>
          </p:cNvPicPr>
          <p:nvPr/>
        </p:nvPicPr>
        <p:blipFill>
          <a:blip r:embed="rId3"/>
          <a:stretch>
            <a:fillRect/>
          </a:stretch>
        </p:blipFill>
        <p:spPr>
          <a:xfrm>
            <a:off x="6708361" y="2138067"/>
            <a:ext cx="3190724" cy="879991"/>
          </a:xfrm>
          <a:prstGeom prst="rect">
            <a:avLst/>
          </a:prstGeom>
        </p:spPr>
      </p:pic>
      <p:sp>
        <p:nvSpPr>
          <p:cNvPr id="5" name="Text 1"/>
          <p:cNvSpPr/>
          <p:nvPr/>
        </p:nvSpPr>
        <p:spPr>
          <a:xfrm>
            <a:off x="11068906" y="1411673"/>
            <a:ext cx="2588538" cy="323493"/>
          </a:xfrm>
          <a:prstGeom prst="rect">
            <a:avLst/>
          </a:prstGeom>
          <a:noFill/>
          <a:ln/>
        </p:spPr>
        <p:txBody>
          <a:bodyPr wrap="none" lIns="0" tIns="0" rIns="0" bIns="0" rtlCol="0" anchor="t"/>
          <a:lstStyle/>
          <a:p>
            <a:pPr marL="0" indent="0" algn="l">
              <a:lnSpc>
                <a:spcPts val="2500"/>
              </a:lnSpc>
              <a:buNone/>
            </a:pPr>
            <a:r>
              <a:rPr lang="ko-KR" altLang="en-US" sz="2000" dirty="0" smtClean="0">
                <a:latin typeface="HY견고딕" panose="02030600000101010101" pitchFamily="18" charset="-127"/>
                <a:ea typeface="HY견고딕" panose="02030600000101010101" pitchFamily="18" charset="-127"/>
              </a:rPr>
              <a:t>로그인 페이지 기능</a:t>
            </a:r>
            <a:endParaRPr lang="en-US" sz="2000" dirty="0">
              <a:latin typeface="HY견고딕" panose="02030600000101010101" pitchFamily="18" charset="-127"/>
              <a:ea typeface="HY견고딕" panose="02030600000101010101" pitchFamily="18" charset="-127"/>
            </a:endParaRPr>
          </a:p>
        </p:txBody>
      </p:sp>
      <p:sp>
        <p:nvSpPr>
          <p:cNvPr id="6" name="Text 2"/>
          <p:cNvSpPr/>
          <p:nvPr/>
        </p:nvSpPr>
        <p:spPr>
          <a:xfrm>
            <a:off x="10376308" y="2138067"/>
            <a:ext cx="3923586" cy="1407795"/>
          </a:xfrm>
          <a:prstGeom prst="rect">
            <a:avLst/>
          </a:prstGeom>
          <a:noFill/>
          <a:ln/>
        </p:spPr>
        <p:txBody>
          <a:bodyPr wrap="square" lIns="0" tIns="0" rIns="0" bIns="0" rtlCol="0" anchor="t"/>
          <a:lstStyle/>
          <a:p>
            <a:pPr marL="0" indent="0" algn="l">
              <a:lnSpc>
                <a:spcPts val="2750"/>
              </a:lnSpc>
              <a:buNone/>
            </a:pPr>
            <a:r>
              <a:rPr lang="ko-KR" altLang="en-US" sz="1700" dirty="0" smtClean="0">
                <a:latin typeface="HY견고딕" panose="02030600000101010101" pitchFamily="18" charset="-127"/>
                <a:ea typeface="HY견고딕" panose="02030600000101010101" pitchFamily="18" charset="-127"/>
              </a:rPr>
              <a:t>이메일 주소와 비밀번호를 작성하지 않으면 로그인 버튼을 비활성화</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로그인 버튼에 마우스 커서를 올리면 버튼 색상이    바뀜</a:t>
            </a:r>
            <a:endParaRPr lang="en-US" sz="1700" dirty="0">
              <a:latin typeface="HY견고딕" panose="02030600000101010101" pitchFamily="18" charset="-127"/>
              <a:ea typeface="HY견고딕" panose="02030600000101010101" pitchFamily="18" charset="-127"/>
            </a:endParaRPr>
          </a:p>
        </p:txBody>
      </p:sp>
      <p:pic>
        <p:nvPicPr>
          <p:cNvPr id="7" name="Image 2" descr="preencoded.png"/>
          <p:cNvPicPr>
            <a:picLocks noChangeAspect="1"/>
          </p:cNvPicPr>
          <p:nvPr/>
        </p:nvPicPr>
        <p:blipFill>
          <a:blip r:embed="rId4"/>
          <a:stretch>
            <a:fillRect/>
          </a:stretch>
        </p:blipFill>
        <p:spPr>
          <a:xfrm>
            <a:off x="6708361" y="3768192"/>
            <a:ext cx="3190724" cy="879991"/>
          </a:xfrm>
          <a:prstGeom prst="rect">
            <a:avLst/>
          </a:prstGeom>
        </p:spPr>
      </p:pic>
      <p:pic>
        <p:nvPicPr>
          <p:cNvPr id="10" name="Image 3" descr="preencoded.png"/>
          <p:cNvPicPr>
            <a:picLocks noChangeAspect="1"/>
          </p:cNvPicPr>
          <p:nvPr/>
        </p:nvPicPr>
        <p:blipFill>
          <a:blip r:embed="rId5"/>
          <a:stretch>
            <a:fillRect/>
          </a:stretch>
        </p:blipFill>
        <p:spPr>
          <a:xfrm>
            <a:off x="6708361" y="5398317"/>
            <a:ext cx="3190724" cy="879991"/>
          </a:xfrm>
          <a:prstGeom prst="rect">
            <a:avLst/>
          </a:prstGeom>
        </p:spPr>
      </p:pic>
      <p:sp>
        <p:nvSpPr>
          <p:cNvPr id="12" name="Text 6"/>
          <p:cNvSpPr/>
          <p:nvPr/>
        </p:nvSpPr>
        <p:spPr>
          <a:xfrm>
            <a:off x="10366514" y="5398317"/>
            <a:ext cx="3923705" cy="1407795"/>
          </a:xfrm>
          <a:prstGeom prst="rect">
            <a:avLst/>
          </a:prstGeom>
          <a:noFill/>
          <a:ln/>
        </p:spPr>
        <p:txBody>
          <a:bodyPr wrap="square" lIns="0" tIns="0" rIns="0" bIns="0" rtlCol="0" anchor="t"/>
          <a:lstStyle/>
          <a:p>
            <a:pPr marL="0" indent="0" algn="l">
              <a:lnSpc>
                <a:spcPts val="2750"/>
              </a:lnSpc>
              <a:buNone/>
            </a:pPr>
            <a:r>
              <a:rPr lang="en-US" altLang="ko-KR" sz="1700" dirty="0" smtClean="0">
                <a:latin typeface="HY견고딕" panose="02030600000101010101" pitchFamily="18" charset="-127"/>
                <a:ea typeface="HY견고딕" panose="02030600000101010101" pitchFamily="18" charset="-127"/>
              </a:rPr>
              <a:t>GAMESTORE</a:t>
            </a:r>
            <a:r>
              <a:rPr lang="ko-KR" altLang="en-US" sz="1700" dirty="0" smtClean="0">
                <a:latin typeface="HY견고딕" panose="02030600000101010101" pitchFamily="18" charset="-127"/>
                <a:ea typeface="HY견고딕" panose="02030600000101010101" pitchFamily="18" charset="-127"/>
              </a:rPr>
              <a:t>를 클릭 시 </a:t>
            </a:r>
            <a:r>
              <a:rPr lang="en-US" altLang="ko-KR" sz="1700" dirty="0" smtClean="0">
                <a:latin typeface="HY견고딕" panose="02030600000101010101" pitchFamily="18" charset="-127"/>
                <a:ea typeface="HY견고딕" panose="02030600000101010101" pitchFamily="18" charset="-127"/>
              </a:rPr>
              <a:t>index.html </a:t>
            </a:r>
            <a:r>
              <a:rPr lang="ko-KR" altLang="en-US" sz="1700" dirty="0" smtClean="0">
                <a:latin typeface="HY견고딕" panose="02030600000101010101" pitchFamily="18" charset="-127"/>
                <a:ea typeface="HY견고딕" panose="02030600000101010101" pitchFamily="18" charset="-127"/>
              </a:rPr>
              <a:t>파일로 가도록 설정</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회원가입 텍스트를 클릭하면 회원가입 창으로 이동</a:t>
            </a:r>
            <a:endParaRPr lang="en-US" sz="1700" dirty="0">
              <a:latin typeface="HY견고딕" panose="02030600000101010101" pitchFamily="18" charset="-127"/>
              <a:ea typeface="HY견고딕" panose="02030600000101010101" pitchFamily="18" charset="-127"/>
            </a:endParaRPr>
          </a:p>
        </p:txBody>
      </p:sp>
      <p:sp>
        <p:nvSpPr>
          <p:cNvPr id="14" name="Text 2"/>
          <p:cNvSpPr/>
          <p:nvPr/>
        </p:nvSpPr>
        <p:spPr>
          <a:xfrm>
            <a:off x="10376308" y="3768192"/>
            <a:ext cx="3923586" cy="1407795"/>
          </a:xfrm>
          <a:prstGeom prst="rect">
            <a:avLst/>
          </a:prstGeom>
          <a:noFill/>
          <a:ln/>
        </p:spPr>
        <p:txBody>
          <a:bodyPr wrap="square" lIns="0" tIns="0" rIns="0" bIns="0" rtlCol="0" anchor="t"/>
          <a:lstStyle/>
          <a:p>
            <a:pPr marL="0" indent="0" algn="l">
              <a:lnSpc>
                <a:spcPts val="2750"/>
              </a:lnSpc>
              <a:buNone/>
            </a:pPr>
            <a:r>
              <a:rPr lang="ko-KR" altLang="en-US" sz="1700" dirty="0" smtClean="0">
                <a:latin typeface="HY견고딕" panose="02030600000101010101" pitchFamily="18" charset="-127"/>
                <a:ea typeface="HY견고딕" panose="02030600000101010101" pitchFamily="18" charset="-127"/>
              </a:rPr>
              <a:t>함수를 활용해 이메일 주소와</a:t>
            </a:r>
            <a:r>
              <a:rPr lang="en-US" altLang="ko-KR" sz="1700" dirty="0" smtClean="0">
                <a:latin typeface="HY견고딕" panose="02030600000101010101" pitchFamily="18" charset="-127"/>
                <a:ea typeface="HY견고딕" panose="02030600000101010101" pitchFamily="18" charset="-127"/>
              </a:rPr>
              <a:t>, </a:t>
            </a:r>
            <a:r>
              <a:rPr lang="ko-KR" altLang="en-US" sz="1700" dirty="0" smtClean="0">
                <a:latin typeface="HY견고딕" panose="02030600000101010101" pitchFamily="18" charset="-127"/>
                <a:ea typeface="HY견고딕" panose="02030600000101010101" pitchFamily="18" charset="-127"/>
              </a:rPr>
              <a:t>비밀번호가 틀릴 시에 </a:t>
            </a:r>
            <a:r>
              <a:rPr lang="en-US" altLang="ko-KR" sz="1700" dirty="0" smtClean="0">
                <a:latin typeface="HY견고딕" panose="02030600000101010101" pitchFamily="18" charset="-127"/>
                <a:ea typeface="HY견고딕" panose="02030600000101010101" pitchFamily="18" charset="-127"/>
              </a:rPr>
              <a:t>sweet alert2</a:t>
            </a:r>
            <a:r>
              <a:rPr lang="ko-KR" altLang="en-US" sz="1700" dirty="0">
                <a:latin typeface="HY견고딕" panose="02030600000101010101" pitchFamily="18" charset="-127"/>
                <a:ea typeface="HY견고딕" panose="02030600000101010101" pitchFamily="18" charset="-127"/>
              </a:rPr>
              <a:t>를</a:t>
            </a:r>
            <a:r>
              <a:rPr lang="ko-KR" altLang="en-US" sz="1700" dirty="0" smtClean="0">
                <a:latin typeface="HY견고딕" panose="02030600000101010101" pitchFamily="18" charset="-127"/>
                <a:ea typeface="HY견고딕" panose="02030600000101010101" pitchFamily="18" charset="-127"/>
              </a:rPr>
              <a:t> 통해 경고문구 표시</a:t>
            </a:r>
            <a:endParaRPr lang="en-US" sz="1700" dirty="0">
              <a:latin typeface="HY견고딕" panose="02030600000101010101" pitchFamily="18" charset="-127"/>
              <a:ea typeface="HY견고딕" panose="02030600000101010101" pitchFamily="18" charset="-127"/>
            </a:endParaRPr>
          </a:p>
        </p:txBody>
      </p:sp>
      <p:pic>
        <p:nvPicPr>
          <p:cNvPr id="15" name="그림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0281" y="762240"/>
            <a:ext cx="6069504" cy="7142763"/>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테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282</TotalTime>
  <Words>752</Words>
  <Application>Microsoft Office PowerPoint</Application>
  <PresentationFormat>사용자 지정</PresentationFormat>
  <Paragraphs>91</Paragraphs>
  <Slides>19</Slides>
  <Notes>10</Notes>
  <HiddenSlides>0</HiddenSlides>
  <MMClips>2</MMClips>
  <ScaleCrop>false</ScaleCrop>
  <HeadingPairs>
    <vt:vector size="6" baseType="variant">
      <vt:variant>
        <vt:lpstr>사용한 글꼴</vt:lpstr>
      </vt:variant>
      <vt:variant>
        <vt:i4>12</vt:i4>
      </vt:variant>
      <vt:variant>
        <vt:lpstr>테마</vt:lpstr>
      </vt:variant>
      <vt:variant>
        <vt:i4>1</vt:i4>
      </vt:variant>
      <vt:variant>
        <vt:lpstr>슬라이드 제목</vt:lpstr>
      </vt:variant>
      <vt:variant>
        <vt:i4>19</vt:i4>
      </vt:variant>
    </vt:vector>
  </HeadingPairs>
  <TitlesOfParts>
    <vt:vector size="32" baseType="lpstr">
      <vt:lpstr>Calibri Light</vt:lpstr>
      <vt:lpstr>맑은 고딕</vt:lpstr>
      <vt:lpstr>HY견고딕</vt:lpstr>
      <vt:lpstr>Calibri</vt:lpstr>
      <vt:lpstr>Red Hat Text</vt:lpstr>
      <vt:lpstr>Arial</vt:lpstr>
      <vt:lpstr>Merriweather Bold</vt:lpstr>
      <vt:lpstr>AppleSDGothicNeoM00</vt:lpstr>
      <vt:lpstr>AppleSDGothicNeoL00</vt:lpstr>
      <vt:lpstr>Roboto Light</vt:lpstr>
      <vt:lpstr>AppleSDGothicNeoB00</vt:lpstr>
      <vt:lpstr>Open Sans</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KB</cp:lastModifiedBy>
  <cp:revision>37</cp:revision>
  <dcterms:created xsi:type="dcterms:W3CDTF">2025-03-05T06:06:59Z</dcterms:created>
  <dcterms:modified xsi:type="dcterms:W3CDTF">2025-03-07T01:55:42Z</dcterms:modified>
</cp:coreProperties>
</file>